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6" r:id="rId2"/>
    <p:sldId id="4864" r:id="rId3"/>
    <p:sldId id="263" r:id="rId4"/>
    <p:sldId id="276" r:id="rId5"/>
    <p:sldId id="277" r:id="rId6"/>
    <p:sldId id="5415" r:id="rId7"/>
    <p:sldId id="268" r:id="rId8"/>
    <p:sldId id="5421" r:id="rId9"/>
    <p:sldId id="5409" r:id="rId10"/>
    <p:sldId id="5410" r:id="rId11"/>
    <p:sldId id="5411" r:id="rId12"/>
    <p:sldId id="5412" r:id="rId13"/>
    <p:sldId id="5401" r:id="rId14"/>
    <p:sldId id="5414" r:id="rId15"/>
    <p:sldId id="29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264" userDrawn="1">
          <p15:clr>
            <a:srgbClr val="A4A3A4"/>
          </p15:clr>
        </p15:guide>
        <p15:guide id="4" pos="74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C13C52F-9CE7-57FA-5204-53CD8844AAE2}" name="Neville, Katie" initials="NK" userId="S::kathrynneville@proassurance.com::6d5f5a1f-8995-4410-97c5-2920479413b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oehler, Andrea" initials="KA" lastIdx="12" clrIdx="0">
    <p:extLst>
      <p:ext uri="{19B8F6BF-5375-455C-9EA6-DF929625EA0E}">
        <p15:presenceInfo xmlns:p15="http://schemas.microsoft.com/office/powerpoint/2012/main" userId="S::andreakoehler@proassurance.com::3d52a1eb-d338-492d-a0ff-fbf1b6f739bb" providerId="AD"/>
      </p:ext>
    </p:extLst>
  </p:cmAuthor>
  <p:cmAuthor id="2" name="Cools, Brian" initials="CB" lastIdx="6" clrIdx="1">
    <p:extLst>
      <p:ext uri="{19B8F6BF-5375-455C-9EA6-DF929625EA0E}">
        <p15:presenceInfo xmlns:p15="http://schemas.microsoft.com/office/powerpoint/2012/main" userId="S::bcools@proassurance.com::0469582a-d7f0-49a9-ac9f-5a8354162aa5" providerId="AD"/>
      </p:ext>
    </p:extLst>
  </p:cmAuthor>
  <p:cmAuthor id="3" name="Knickerbocker, Andrew" initials="AK" lastIdx="1" clrIdx="2">
    <p:extLst>
      <p:ext uri="{19B8F6BF-5375-455C-9EA6-DF929625EA0E}">
        <p15:presenceInfo xmlns:p15="http://schemas.microsoft.com/office/powerpoint/2012/main" userId="S::andrewknickerbocker@proassurance.com::8d16ebbb-5c85-46e0-9c2b-193cf99d04b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35B"/>
    <a:srgbClr val="0072DA"/>
    <a:srgbClr val="F0F0F0"/>
    <a:srgbClr val="4FB94A"/>
    <a:srgbClr val="FFFFFF"/>
    <a:srgbClr val="981E97"/>
    <a:srgbClr val="DED0E5"/>
    <a:srgbClr val="BCD1C3"/>
    <a:srgbClr val="F6BE00"/>
    <a:srgbClr val="C810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19" autoAdjust="0"/>
    <p:restoredTop sz="70040" autoAdjust="0"/>
  </p:normalViewPr>
  <p:slideViewPr>
    <p:cSldViewPr snapToGrid="0" snapToObjects="1" showGuides="1">
      <p:cViewPr varScale="1">
        <p:scale>
          <a:sx n="85" d="100"/>
          <a:sy n="85" d="100"/>
        </p:scale>
        <p:origin x="2384" y="176"/>
      </p:cViewPr>
      <p:guideLst>
        <p:guide orient="horz" pos="2160"/>
        <p:guide pos="3840"/>
        <p:guide pos="264"/>
        <p:guide pos="7440"/>
      </p:guideLst>
    </p:cSldViewPr>
  </p:slideViewPr>
  <p:outlineViewPr>
    <p:cViewPr>
      <p:scale>
        <a:sx n="33" d="100"/>
        <a:sy n="33" d="100"/>
      </p:scale>
      <p:origin x="0" y="-936"/>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07" d="100"/>
          <a:sy n="107" d="100"/>
        </p:scale>
        <p:origin x="4408" y="1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file:////Users/aknickerbocker/Desktop/Data%20File%20for%20Market%20Dynamics.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Volumes/business%20development/2014-2020%20Activities%20&amp;%20Project%20Folders/2014-Present%20Project%20Folders/5000-5099/5049%20Market%20Dynamics%20Talking%20Points/Other%20Assets/Data%20File%20for%20Market%20Dynamics.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Volumes/business%20development/2014-2020%20Activities%20&amp;%20Project%20Folders/2014-Present%20Project%20Folders/5000-5099/5049%20Market%20Dynamics%20Talking%20Points/Other%20Assets/Data%20File%20for%20Market%20Dynamics.xlsx" TargetMode="Externa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521B93"/>
            </a:solidFill>
            <a:ln>
              <a:noFill/>
            </a:ln>
            <a:effectLst/>
          </c:spPr>
          <c:invertIfNegative val="0"/>
          <c:dLbls>
            <c:delete val="1"/>
          </c:dLbls>
          <c:cat>
            <c:numRef>
              <c:f>'Combined Ratios'!$A$6:$A$49</c:f>
              <c:numCache>
                <c:formatCode>0_);[Red]\(0\)</c:formatCode>
                <c:ptCount val="44"/>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pt idx="41">
                  <c:v>2019</c:v>
                </c:pt>
                <c:pt idx="42">
                  <c:v>2020</c:v>
                </c:pt>
                <c:pt idx="43">
                  <c:v>2021</c:v>
                </c:pt>
              </c:numCache>
            </c:numRef>
          </c:cat>
          <c:val>
            <c:numRef>
              <c:f>'Combined Ratios'!$B$6:$B$49</c:f>
              <c:numCache>
                <c:formatCode>0.0%</c:formatCode>
                <c:ptCount val="44"/>
                <c:pt idx="0">
                  <c:v>1.0489999999999999</c:v>
                </c:pt>
                <c:pt idx="1">
                  <c:v>1.139</c:v>
                </c:pt>
                <c:pt idx="2">
                  <c:v>1.292</c:v>
                </c:pt>
                <c:pt idx="3">
                  <c:v>1.3759999999999999</c:v>
                </c:pt>
                <c:pt idx="4">
                  <c:v>1.5089999999999999</c:v>
                </c:pt>
                <c:pt idx="5">
                  <c:v>1.512</c:v>
                </c:pt>
                <c:pt idx="6">
                  <c:v>1.6220000000000001</c:v>
                </c:pt>
                <c:pt idx="7">
                  <c:v>1.669</c:v>
                </c:pt>
                <c:pt idx="8">
                  <c:v>1.395</c:v>
                </c:pt>
                <c:pt idx="9">
                  <c:v>1.2250000000000001</c:v>
                </c:pt>
                <c:pt idx="10">
                  <c:v>1.1970000000000001</c:v>
                </c:pt>
                <c:pt idx="11">
                  <c:v>0.88900000000000001</c:v>
                </c:pt>
                <c:pt idx="12">
                  <c:v>1.0580000000000001</c:v>
                </c:pt>
                <c:pt idx="13">
                  <c:v>1.0369999999999999</c:v>
                </c:pt>
                <c:pt idx="14">
                  <c:v>1.2789999999999999</c:v>
                </c:pt>
                <c:pt idx="15">
                  <c:v>1.08</c:v>
                </c:pt>
                <c:pt idx="16">
                  <c:v>0.96399999999999997</c:v>
                </c:pt>
                <c:pt idx="17">
                  <c:v>0.998</c:v>
                </c:pt>
                <c:pt idx="18">
                  <c:v>1.0660000000000001</c:v>
                </c:pt>
                <c:pt idx="19">
                  <c:v>1.079</c:v>
                </c:pt>
                <c:pt idx="20">
                  <c:v>1.157</c:v>
                </c:pt>
                <c:pt idx="21">
                  <c:v>1.2969999999999999</c:v>
                </c:pt>
                <c:pt idx="22">
                  <c:v>1.337</c:v>
                </c:pt>
                <c:pt idx="23">
                  <c:v>1.5469999999999999</c:v>
                </c:pt>
                <c:pt idx="24">
                  <c:v>1.423</c:v>
                </c:pt>
                <c:pt idx="25">
                  <c:v>1.3730000000000002</c:v>
                </c:pt>
                <c:pt idx="26">
                  <c:v>1.109</c:v>
                </c:pt>
                <c:pt idx="27">
                  <c:v>1.0089999999999999</c:v>
                </c:pt>
                <c:pt idx="28">
                  <c:v>0.91</c:v>
                </c:pt>
                <c:pt idx="29">
                  <c:v>0.84399999999999997</c:v>
                </c:pt>
                <c:pt idx="30">
                  <c:v>0.77900000000000003</c:v>
                </c:pt>
                <c:pt idx="31">
                  <c:v>0.85399999999999998</c:v>
                </c:pt>
                <c:pt idx="32">
                  <c:v>0.82</c:v>
                </c:pt>
                <c:pt idx="33">
                  <c:v>0.88</c:v>
                </c:pt>
                <c:pt idx="34">
                  <c:v>0.92900000000000005</c:v>
                </c:pt>
                <c:pt idx="35">
                  <c:v>0.88900000000000001</c:v>
                </c:pt>
                <c:pt idx="36">
                  <c:v>1.0369999999999999</c:v>
                </c:pt>
                <c:pt idx="37">
                  <c:v>1.022</c:v>
                </c:pt>
                <c:pt idx="38">
                  <c:v>1.0640000000000001</c:v>
                </c:pt>
                <c:pt idx="39">
                  <c:v>1.0169999999999999</c:v>
                </c:pt>
                <c:pt idx="40">
                  <c:v>1.0409999999999999</c:v>
                </c:pt>
                <c:pt idx="41">
                  <c:v>1.123</c:v>
                </c:pt>
                <c:pt idx="42">
                  <c:v>1.1359999999999999</c:v>
                </c:pt>
                <c:pt idx="43">
                  <c:v>1.079</c:v>
                </c:pt>
              </c:numCache>
            </c:numRef>
          </c:val>
          <c:extLst>
            <c:ext xmlns:c16="http://schemas.microsoft.com/office/drawing/2014/chart" uri="{C3380CC4-5D6E-409C-BE32-E72D297353CC}">
              <c16:uniqueId val="{00000000-B69B-024A-B944-AAA3C6A5627B}"/>
            </c:ext>
          </c:extLst>
        </c:ser>
        <c:dLbls>
          <c:dLblPos val="outEnd"/>
          <c:showLegendKey val="0"/>
          <c:showVal val="1"/>
          <c:showCatName val="0"/>
          <c:showSerName val="0"/>
          <c:showPercent val="0"/>
          <c:showBubbleSize val="0"/>
        </c:dLbls>
        <c:gapWidth val="30"/>
        <c:axId val="1848741215"/>
        <c:axId val="1819883503"/>
      </c:barChart>
      <c:dateAx>
        <c:axId val="1848741215"/>
        <c:scaling>
          <c:orientation val="minMax"/>
        </c:scaling>
        <c:delete val="0"/>
        <c:axPos val="b"/>
        <c:numFmt formatCode="0_);[Red]\(0\)" sourceLinked="1"/>
        <c:majorTickMark val="out"/>
        <c:minorTickMark val="none"/>
        <c:tickLblPos val="nextTo"/>
        <c:spPr>
          <a:noFill/>
          <a:ln w="9525" cap="flat" cmpd="sng" algn="ctr">
            <a:solidFill>
              <a:schemeClr val="tx2">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2"/>
                </a:solidFill>
                <a:latin typeface="+mn-lt"/>
                <a:ea typeface="+mn-ea"/>
                <a:cs typeface="+mn-cs"/>
              </a:defRPr>
            </a:pPr>
            <a:endParaRPr lang="en-US"/>
          </a:p>
        </c:txPr>
        <c:crossAx val="1819883503"/>
        <c:crosses val="autoZero"/>
        <c:auto val="0"/>
        <c:lblOffset val="100"/>
        <c:baseTimeUnit val="days"/>
        <c:majorUnit val="1"/>
      </c:dateAx>
      <c:valAx>
        <c:axId val="1819883503"/>
        <c:scaling>
          <c:orientation val="minMax"/>
          <c:min val="0.5"/>
        </c:scaling>
        <c:delete val="0"/>
        <c:axPos val="l"/>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50000"/>
                    <a:lumOff val="50000"/>
                  </a:schemeClr>
                </a:solidFill>
                <a:latin typeface="+mn-lt"/>
                <a:ea typeface="+mn-ea"/>
                <a:cs typeface="+mn-cs"/>
              </a:defRPr>
            </a:pPr>
            <a:endParaRPr lang="en-US"/>
          </a:p>
        </c:txPr>
        <c:crossAx val="1848741215"/>
        <c:crosses val="autoZero"/>
        <c:crossBetween val="between"/>
        <c:majorUnit val="0.25"/>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Severity!$A$13</c:f>
              <c:strCache>
                <c:ptCount val="1"/>
                <c:pt idx="0">
                  <c:v>Avg Indemnity/Year</c:v>
                </c:pt>
              </c:strCache>
            </c:strRef>
          </c:tx>
          <c:spPr>
            <a:solidFill>
              <a:srgbClr val="00635B"/>
            </a:solidFill>
            <a:ln>
              <a:noFill/>
            </a:ln>
            <a:effectLst/>
          </c:spPr>
          <c:invertIfNegative val="0"/>
          <c:cat>
            <c:numRef>
              <c:f>Severity!$B$10:$AH$10</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Severity!$B$13:$AH$13</c:f>
              <c:numCache>
                <c:formatCode>"$"#,##0_);[Red]\("$"#,##0\)</c:formatCode>
                <c:ptCount val="33"/>
                <c:pt idx="0">
                  <c:v>160003.99760143913</c:v>
                </c:pt>
                <c:pt idx="1">
                  <c:v>162813.84365968846</c:v>
                </c:pt>
                <c:pt idx="2">
                  <c:v>180683.41847300841</c:v>
                </c:pt>
                <c:pt idx="3">
                  <c:v>185427.85931874826</c:v>
                </c:pt>
                <c:pt idx="4">
                  <c:v>190373.49397590361</c:v>
                </c:pt>
                <c:pt idx="5">
                  <c:v>201397.88612342312</c:v>
                </c:pt>
                <c:pt idx="6">
                  <c:v>213426.26712090662</c:v>
                </c:pt>
                <c:pt idx="7">
                  <c:v>213737.02894593118</c:v>
                </c:pt>
                <c:pt idx="8">
                  <c:v>219580.84248575004</c:v>
                </c:pt>
                <c:pt idx="9">
                  <c:v>230639.38284518829</c:v>
                </c:pt>
                <c:pt idx="10">
                  <c:v>255571.28937966871</c:v>
                </c:pt>
                <c:pt idx="11">
                  <c:v>266142.96351451974</c:v>
                </c:pt>
                <c:pt idx="12">
                  <c:v>283734.97159466246</c:v>
                </c:pt>
                <c:pt idx="13">
                  <c:v>287720.2963747023</c:v>
                </c:pt>
                <c:pt idx="14">
                  <c:v>304678.65261417651</c:v>
                </c:pt>
                <c:pt idx="15">
                  <c:v>293344.35140296753</c:v>
                </c:pt>
                <c:pt idx="16">
                  <c:v>312465.49667745782</c:v>
                </c:pt>
                <c:pt idx="17">
                  <c:v>324146.92573862121</c:v>
                </c:pt>
                <c:pt idx="18">
                  <c:v>329892.36430542776</c:v>
                </c:pt>
                <c:pt idx="19">
                  <c:v>328032.96906834596</c:v>
                </c:pt>
                <c:pt idx="20">
                  <c:v>332114.31461810827</c:v>
                </c:pt>
                <c:pt idx="21">
                  <c:v>333611.50785553968</c:v>
                </c:pt>
                <c:pt idx="22">
                  <c:v>342886.96378248616</c:v>
                </c:pt>
                <c:pt idx="23">
                  <c:v>339505.95362439944</c:v>
                </c:pt>
                <c:pt idx="24">
                  <c:v>360649.33664113906</c:v>
                </c:pt>
                <c:pt idx="25">
                  <c:v>391976.79657580535</c:v>
                </c:pt>
                <c:pt idx="26">
                  <c:v>393463.57537954574</c:v>
                </c:pt>
                <c:pt idx="27">
                  <c:v>384896.38498733594</c:v>
                </c:pt>
                <c:pt idx="28">
                  <c:v>418105.51835603785</c:v>
                </c:pt>
                <c:pt idx="29">
                  <c:v>428762.26763653156</c:v>
                </c:pt>
                <c:pt idx="30">
                  <c:v>417835.74743355362</c:v>
                </c:pt>
                <c:pt idx="31">
                  <c:v>404938.7630128598</c:v>
                </c:pt>
                <c:pt idx="32">
                  <c:v>428089.98423842958</c:v>
                </c:pt>
              </c:numCache>
            </c:numRef>
          </c:val>
          <c:extLst>
            <c:ext xmlns:c16="http://schemas.microsoft.com/office/drawing/2014/chart" uri="{C3380CC4-5D6E-409C-BE32-E72D297353CC}">
              <c16:uniqueId val="{00000000-E506-5D41-BEFB-925FA9A8B8E3}"/>
            </c:ext>
          </c:extLst>
        </c:ser>
        <c:dLbls>
          <c:showLegendKey val="0"/>
          <c:showVal val="0"/>
          <c:showCatName val="0"/>
          <c:showSerName val="0"/>
          <c:showPercent val="0"/>
          <c:showBubbleSize val="0"/>
        </c:dLbls>
        <c:gapWidth val="30"/>
        <c:axId val="975148280"/>
        <c:axId val="975145000"/>
      </c:barChart>
      <c:catAx>
        <c:axId val="97514828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2"/>
                </a:solidFill>
                <a:latin typeface="+mn-lt"/>
                <a:ea typeface="+mn-ea"/>
                <a:cs typeface="+mn-cs"/>
              </a:defRPr>
            </a:pPr>
            <a:endParaRPr lang="en-US"/>
          </a:p>
        </c:txPr>
        <c:crossAx val="975145000"/>
        <c:crosses val="autoZero"/>
        <c:auto val="1"/>
        <c:lblAlgn val="ctr"/>
        <c:lblOffset val="100"/>
        <c:noMultiLvlLbl val="0"/>
      </c:catAx>
      <c:valAx>
        <c:axId val="975145000"/>
        <c:scaling>
          <c:orientation val="minMax"/>
          <c:min val="150000"/>
        </c:scaling>
        <c:delete val="0"/>
        <c:axPos val="l"/>
        <c:majorGridlines>
          <c:spPr>
            <a:ln w="9525" cap="flat" cmpd="sng" algn="ctr">
              <a:solidFill>
                <a:schemeClr val="tx2">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50000"/>
                    <a:lumOff val="50000"/>
                  </a:schemeClr>
                </a:solidFill>
                <a:latin typeface="+mn-lt"/>
                <a:ea typeface="+mn-ea"/>
                <a:cs typeface="+mn-cs"/>
              </a:defRPr>
            </a:pPr>
            <a:endParaRPr lang="en-US"/>
          </a:p>
        </c:txPr>
        <c:crossAx val="975148280"/>
        <c:crosses val="autoZero"/>
        <c:crossBetween val="between"/>
        <c:majorUnit val="100000"/>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862633"/>
            </a:solidFill>
            <a:ln>
              <a:noFill/>
            </a:ln>
            <a:effectLst/>
          </c:spPr>
          <c:invertIfNegative val="0"/>
          <c:dLbls>
            <c:delete val="1"/>
          </c:dLbls>
          <c:cat>
            <c:numRef>
              <c:f>'$2M+ MD, DO Only'!$A$3:$AG$3</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'$2M+ MD, DO Only'!$A$4:$AG$4</c:f>
              <c:numCache>
                <c:formatCode>General</c:formatCode>
                <c:ptCount val="33"/>
                <c:pt idx="0">
                  <c:v>16</c:v>
                </c:pt>
                <c:pt idx="1">
                  <c:v>55</c:v>
                </c:pt>
                <c:pt idx="2">
                  <c:v>67</c:v>
                </c:pt>
                <c:pt idx="3">
                  <c:v>72</c:v>
                </c:pt>
                <c:pt idx="4">
                  <c:v>63</c:v>
                </c:pt>
                <c:pt idx="5">
                  <c:v>74</c:v>
                </c:pt>
                <c:pt idx="6">
                  <c:v>75</c:v>
                </c:pt>
                <c:pt idx="7">
                  <c:v>83</c:v>
                </c:pt>
                <c:pt idx="8">
                  <c:v>68</c:v>
                </c:pt>
                <c:pt idx="9">
                  <c:v>98</c:v>
                </c:pt>
                <c:pt idx="10">
                  <c:v>122</c:v>
                </c:pt>
                <c:pt idx="11">
                  <c:v>152</c:v>
                </c:pt>
                <c:pt idx="12">
                  <c:v>175</c:v>
                </c:pt>
                <c:pt idx="13">
                  <c:v>151</c:v>
                </c:pt>
                <c:pt idx="14">
                  <c:v>144</c:v>
                </c:pt>
                <c:pt idx="15">
                  <c:v>141</c:v>
                </c:pt>
                <c:pt idx="16">
                  <c:v>143</c:v>
                </c:pt>
                <c:pt idx="17">
                  <c:v>144</c:v>
                </c:pt>
                <c:pt idx="18">
                  <c:v>136</c:v>
                </c:pt>
                <c:pt idx="19">
                  <c:v>132</c:v>
                </c:pt>
                <c:pt idx="20">
                  <c:v>123</c:v>
                </c:pt>
                <c:pt idx="21">
                  <c:v>123</c:v>
                </c:pt>
                <c:pt idx="22">
                  <c:v>129</c:v>
                </c:pt>
                <c:pt idx="23">
                  <c:v>140</c:v>
                </c:pt>
                <c:pt idx="24">
                  <c:v>134</c:v>
                </c:pt>
                <c:pt idx="25">
                  <c:v>178</c:v>
                </c:pt>
                <c:pt idx="26">
                  <c:v>168</c:v>
                </c:pt>
                <c:pt idx="27">
                  <c:v>159</c:v>
                </c:pt>
                <c:pt idx="28">
                  <c:v>188</c:v>
                </c:pt>
                <c:pt idx="29">
                  <c:v>209</c:v>
                </c:pt>
                <c:pt idx="30">
                  <c:v>176</c:v>
                </c:pt>
                <c:pt idx="31">
                  <c:v>135</c:v>
                </c:pt>
                <c:pt idx="32">
                  <c:v>160</c:v>
                </c:pt>
              </c:numCache>
            </c:numRef>
          </c:val>
          <c:extLst>
            <c:ext xmlns:c16="http://schemas.microsoft.com/office/drawing/2014/chart" uri="{C3380CC4-5D6E-409C-BE32-E72D297353CC}">
              <c16:uniqueId val="{00000000-B9C1-E34F-B759-38A7166E8E8A}"/>
            </c:ext>
          </c:extLst>
        </c:ser>
        <c:dLbls>
          <c:dLblPos val="outEnd"/>
          <c:showLegendKey val="0"/>
          <c:showVal val="1"/>
          <c:showCatName val="0"/>
          <c:showSerName val="0"/>
          <c:showPercent val="0"/>
          <c:showBubbleSize val="0"/>
        </c:dLbls>
        <c:gapWidth val="30"/>
        <c:axId val="1848741215"/>
        <c:axId val="1819883503"/>
      </c:barChart>
      <c:dateAx>
        <c:axId val="1848741215"/>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2"/>
                </a:solidFill>
                <a:latin typeface="+mn-lt"/>
                <a:ea typeface="+mn-ea"/>
                <a:cs typeface="+mn-cs"/>
              </a:defRPr>
            </a:pPr>
            <a:endParaRPr lang="en-US"/>
          </a:p>
        </c:txPr>
        <c:crossAx val="1819883503"/>
        <c:crosses val="autoZero"/>
        <c:auto val="0"/>
        <c:lblOffset val="100"/>
        <c:baseTimeUnit val="days"/>
        <c:majorUnit val="1"/>
      </c:dateAx>
      <c:valAx>
        <c:axId val="1819883503"/>
        <c:scaling>
          <c:orientation val="minMax"/>
          <c:max val="225"/>
          <c:min val="0"/>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50000"/>
                    <a:lumOff val="50000"/>
                  </a:schemeClr>
                </a:solidFill>
                <a:latin typeface="+mn-lt"/>
                <a:ea typeface="+mn-ea"/>
                <a:cs typeface="+mn-cs"/>
              </a:defRPr>
            </a:pPr>
            <a:endParaRPr lang="en-US"/>
          </a:p>
        </c:txPr>
        <c:crossAx val="1848741215"/>
        <c:crosses val="autoZero"/>
        <c:crossBetween val="between"/>
        <c:majorUnit val="75"/>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strCache>
            </c:strRef>
          </c:cat>
          <c:val>
            <c:numRef>
              <c:f>Sheet1!$B$2:$B$24</c:f>
              <c:numCache>
                <c:formatCode>General</c:formatCode>
                <c:ptCount val="23"/>
                <c:pt idx="0">
                  <c:v>23</c:v>
                </c:pt>
                <c:pt idx="1">
                  <c:v>30</c:v>
                </c:pt>
                <c:pt idx="2">
                  <c:v>34</c:v>
                </c:pt>
                <c:pt idx="3">
                  <c:v>23</c:v>
                </c:pt>
                <c:pt idx="4">
                  <c:v>20</c:v>
                </c:pt>
                <c:pt idx="5">
                  <c:v>28</c:v>
                </c:pt>
                <c:pt idx="6">
                  <c:v>29</c:v>
                </c:pt>
                <c:pt idx="7">
                  <c:v>31</c:v>
                </c:pt>
                <c:pt idx="8">
                  <c:v>30</c:v>
                </c:pt>
                <c:pt idx="9">
                  <c:v>20</c:v>
                </c:pt>
                <c:pt idx="10">
                  <c:v>21</c:v>
                </c:pt>
                <c:pt idx="11">
                  <c:v>33</c:v>
                </c:pt>
                <c:pt idx="12">
                  <c:v>35</c:v>
                </c:pt>
                <c:pt idx="13">
                  <c:v>19</c:v>
                </c:pt>
                <c:pt idx="14">
                  <c:v>26</c:v>
                </c:pt>
                <c:pt idx="15">
                  <c:v>30</c:v>
                </c:pt>
                <c:pt idx="16">
                  <c:v>40</c:v>
                </c:pt>
                <c:pt idx="17">
                  <c:v>46</c:v>
                </c:pt>
                <c:pt idx="18">
                  <c:v>52</c:v>
                </c:pt>
                <c:pt idx="19">
                  <c:v>6</c:v>
                </c:pt>
                <c:pt idx="20">
                  <c:v>16</c:v>
                </c:pt>
                <c:pt idx="21">
                  <c:v>49</c:v>
                </c:pt>
                <c:pt idx="22">
                  <c:v>13</c:v>
                </c:pt>
              </c:numCache>
            </c:numRef>
          </c:val>
          <c:extLst>
            <c:ext xmlns:c16="http://schemas.microsoft.com/office/drawing/2014/chart" uri="{C3380CC4-5D6E-409C-BE32-E72D297353CC}">
              <c16:uniqueId val="{00000000-568F-E34A-BA82-D7F41ABC2FCB}"/>
            </c:ext>
          </c:extLst>
        </c:ser>
        <c:dLbls>
          <c:showLegendKey val="0"/>
          <c:showVal val="0"/>
          <c:showCatName val="0"/>
          <c:showSerName val="0"/>
          <c:showPercent val="0"/>
          <c:showBubbleSize val="0"/>
        </c:dLbls>
        <c:gapWidth val="219"/>
        <c:overlap val="-27"/>
        <c:axId val="1168339328"/>
        <c:axId val="1084885936"/>
      </c:barChart>
      <c:catAx>
        <c:axId val="116833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4885936"/>
        <c:crosses val="autoZero"/>
        <c:auto val="1"/>
        <c:lblAlgn val="ctr"/>
        <c:lblOffset val="100"/>
        <c:noMultiLvlLbl val="0"/>
      </c:catAx>
      <c:valAx>
        <c:axId val="1084885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68339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strCache>
            </c:strRef>
          </c:cat>
          <c:val>
            <c:numRef>
              <c:f>Sheet1!$B$2:$B$24</c:f>
              <c:numCache>
                <c:formatCode>General</c:formatCode>
                <c:ptCount val="23"/>
                <c:pt idx="0">
                  <c:v>11</c:v>
                </c:pt>
                <c:pt idx="1">
                  <c:v>9</c:v>
                </c:pt>
                <c:pt idx="2">
                  <c:v>8</c:v>
                </c:pt>
                <c:pt idx="3">
                  <c:v>11</c:v>
                </c:pt>
                <c:pt idx="4">
                  <c:v>5</c:v>
                </c:pt>
                <c:pt idx="5">
                  <c:v>8</c:v>
                </c:pt>
                <c:pt idx="6">
                  <c:v>13</c:v>
                </c:pt>
                <c:pt idx="7">
                  <c:v>8</c:v>
                </c:pt>
                <c:pt idx="8">
                  <c:v>7</c:v>
                </c:pt>
                <c:pt idx="9">
                  <c:v>3</c:v>
                </c:pt>
                <c:pt idx="10">
                  <c:v>6</c:v>
                </c:pt>
                <c:pt idx="11">
                  <c:v>9</c:v>
                </c:pt>
                <c:pt idx="12">
                  <c:v>11</c:v>
                </c:pt>
                <c:pt idx="13">
                  <c:v>5</c:v>
                </c:pt>
                <c:pt idx="14">
                  <c:v>7</c:v>
                </c:pt>
                <c:pt idx="15">
                  <c:v>8</c:v>
                </c:pt>
                <c:pt idx="16">
                  <c:v>13</c:v>
                </c:pt>
                <c:pt idx="17">
                  <c:v>17</c:v>
                </c:pt>
                <c:pt idx="18">
                  <c:v>13</c:v>
                </c:pt>
                <c:pt idx="19">
                  <c:v>1</c:v>
                </c:pt>
                <c:pt idx="20">
                  <c:v>6</c:v>
                </c:pt>
                <c:pt idx="21">
                  <c:v>22</c:v>
                </c:pt>
                <c:pt idx="22">
                  <c:v>6</c:v>
                </c:pt>
              </c:numCache>
            </c:numRef>
          </c:val>
          <c:extLst>
            <c:ext xmlns:c16="http://schemas.microsoft.com/office/drawing/2014/chart" uri="{C3380CC4-5D6E-409C-BE32-E72D297353CC}">
              <c16:uniqueId val="{00000000-568F-E34A-BA82-D7F41ABC2FCB}"/>
            </c:ext>
          </c:extLst>
        </c:ser>
        <c:dLbls>
          <c:showLegendKey val="0"/>
          <c:showVal val="0"/>
          <c:showCatName val="0"/>
          <c:showSerName val="0"/>
          <c:showPercent val="0"/>
          <c:showBubbleSize val="0"/>
        </c:dLbls>
        <c:gapWidth val="219"/>
        <c:overlap val="-27"/>
        <c:axId val="1168339328"/>
        <c:axId val="1084885936"/>
      </c:barChart>
      <c:catAx>
        <c:axId val="116833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4885936"/>
        <c:crosses val="autoZero"/>
        <c:auto val="1"/>
        <c:lblAlgn val="ctr"/>
        <c:lblOffset val="100"/>
        <c:noMultiLvlLbl val="0"/>
      </c:catAx>
      <c:valAx>
        <c:axId val="1084885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68339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strCache>
            </c:strRef>
          </c:cat>
          <c:val>
            <c:numRef>
              <c:f>Sheet1!$B$2:$B$24</c:f>
              <c:numCache>
                <c:formatCode>General</c:formatCode>
                <c:ptCount val="23"/>
                <c:pt idx="0">
                  <c:v>4</c:v>
                </c:pt>
                <c:pt idx="1">
                  <c:v>8</c:v>
                </c:pt>
                <c:pt idx="2">
                  <c:v>3</c:v>
                </c:pt>
                <c:pt idx="3">
                  <c:v>3</c:v>
                </c:pt>
                <c:pt idx="4">
                  <c:v>2</c:v>
                </c:pt>
                <c:pt idx="5">
                  <c:v>2</c:v>
                </c:pt>
                <c:pt idx="6">
                  <c:v>3</c:v>
                </c:pt>
                <c:pt idx="7">
                  <c:v>0</c:v>
                </c:pt>
                <c:pt idx="8">
                  <c:v>3</c:v>
                </c:pt>
                <c:pt idx="9">
                  <c:v>1</c:v>
                </c:pt>
                <c:pt idx="10">
                  <c:v>4</c:v>
                </c:pt>
                <c:pt idx="11">
                  <c:v>8</c:v>
                </c:pt>
                <c:pt idx="12">
                  <c:v>3</c:v>
                </c:pt>
                <c:pt idx="13">
                  <c:v>3</c:v>
                </c:pt>
                <c:pt idx="14">
                  <c:v>1</c:v>
                </c:pt>
                <c:pt idx="15">
                  <c:v>2</c:v>
                </c:pt>
                <c:pt idx="16">
                  <c:v>0</c:v>
                </c:pt>
                <c:pt idx="17">
                  <c:v>6</c:v>
                </c:pt>
                <c:pt idx="18">
                  <c:v>5</c:v>
                </c:pt>
                <c:pt idx="19">
                  <c:v>0</c:v>
                </c:pt>
                <c:pt idx="20">
                  <c:v>1</c:v>
                </c:pt>
                <c:pt idx="21">
                  <c:v>8</c:v>
                </c:pt>
                <c:pt idx="22">
                  <c:v>1</c:v>
                </c:pt>
              </c:numCache>
            </c:numRef>
          </c:val>
          <c:extLst>
            <c:ext xmlns:c16="http://schemas.microsoft.com/office/drawing/2014/chart" uri="{C3380CC4-5D6E-409C-BE32-E72D297353CC}">
              <c16:uniqueId val="{00000000-568F-E34A-BA82-D7F41ABC2FCB}"/>
            </c:ext>
          </c:extLst>
        </c:ser>
        <c:dLbls>
          <c:showLegendKey val="0"/>
          <c:showVal val="0"/>
          <c:showCatName val="0"/>
          <c:showSerName val="0"/>
          <c:showPercent val="0"/>
          <c:showBubbleSize val="0"/>
        </c:dLbls>
        <c:gapWidth val="219"/>
        <c:overlap val="-27"/>
        <c:axId val="1168339328"/>
        <c:axId val="1084885936"/>
      </c:barChart>
      <c:catAx>
        <c:axId val="116833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4885936"/>
        <c:crosses val="autoZero"/>
        <c:auto val="1"/>
        <c:lblAlgn val="ctr"/>
        <c:lblOffset val="100"/>
        <c:noMultiLvlLbl val="0"/>
      </c:catAx>
      <c:valAx>
        <c:axId val="1084885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68339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strCache>
            </c:strRef>
          </c:cat>
          <c:val>
            <c:numRef>
              <c:f>Sheet1!$B$2:$B$24</c:f>
              <c:numCache>
                <c:formatCode>General</c:formatCode>
                <c:ptCount val="23"/>
                <c:pt idx="0">
                  <c:v>2</c:v>
                </c:pt>
                <c:pt idx="1">
                  <c:v>1</c:v>
                </c:pt>
                <c:pt idx="2">
                  <c:v>1</c:v>
                </c:pt>
                <c:pt idx="3">
                  <c:v>1</c:v>
                </c:pt>
                <c:pt idx="4">
                  <c:v>1</c:v>
                </c:pt>
                <c:pt idx="5">
                  <c:v>2</c:v>
                </c:pt>
                <c:pt idx="6">
                  <c:v>1</c:v>
                </c:pt>
                <c:pt idx="7">
                  <c:v>0</c:v>
                </c:pt>
                <c:pt idx="8">
                  <c:v>0</c:v>
                </c:pt>
                <c:pt idx="9">
                  <c:v>0</c:v>
                </c:pt>
                <c:pt idx="10">
                  <c:v>1</c:v>
                </c:pt>
                <c:pt idx="11">
                  <c:v>5</c:v>
                </c:pt>
                <c:pt idx="12">
                  <c:v>1</c:v>
                </c:pt>
                <c:pt idx="13">
                  <c:v>1</c:v>
                </c:pt>
                <c:pt idx="14">
                  <c:v>0</c:v>
                </c:pt>
                <c:pt idx="15">
                  <c:v>0</c:v>
                </c:pt>
                <c:pt idx="16">
                  <c:v>0</c:v>
                </c:pt>
                <c:pt idx="17">
                  <c:v>3</c:v>
                </c:pt>
                <c:pt idx="18">
                  <c:v>3</c:v>
                </c:pt>
                <c:pt idx="19">
                  <c:v>0</c:v>
                </c:pt>
                <c:pt idx="20">
                  <c:v>0</c:v>
                </c:pt>
                <c:pt idx="21">
                  <c:v>2</c:v>
                </c:pt>
                <c:pt idx="22">
                  <c:v>0</c:v>
                </c:pt>
              </c:numCache>
            </c:numRef>
          </c:val>
          <c:extLst>
            <c:ext xmlns:c16="http://schemas.microsoft.com/office/drawing/2014/chart" uri="{C3380CC4-5D6E-409C-BE32-E72D297353CC}">
              <c16:uniqueId val="{00000000-568F-E34A-BA82-D7F41ABC2FCB}"/>
            </c:ext>
          </c:extLst>
        </c:ser>
        <c:dLbls>
          <c:showLegendKey val="0"/>
          <c:showVal val="0"/>
          <c:showCatName val="0"/>
          <c:showSerName val="0"/>
          <c:showPercent val="0"/>
          <c:showBubbleSize val="0"/>
        </c:dLbls>
        <c:gapWidth val="219"/>
        <c:overlap val="-27"/>
        <c:axId val="1168339328"/>
        <c:axId val="1084885936"/>
      </c:barChart>
      <c:catAx>
        <c:axId val="116833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4885936"/>
        <c:crosses val="autoZero"/>
        <c:auto val="1"/>
        <c:lblAlgn val="ctr"/>
        <c:lblOffset val="100"/>
        <c:noMultiLvlLbl val="0"/>
      </c:catAx>
      <c:valAx>
        <c:axId val="1084885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68339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'[Chart in Microsoft PowerPoint]Sheet1'!$E$9</c:f>
              <c:strCache>
                <c:ptCount val="1"/>
                <c:pt idx="0">
                  <c:v>$10M+</c:v>
                </c:pt>
              </c:strCache>
            </c:strRef>
          </c:tx>
          <c:spPr>
            <a:ln w="28575" cap="rnd">
              <a:solidFill>
                <a:schemeClr val="accent1"/>
              </a:solidFill>
              <a:round/>
            </a:ln>
            <a:effectLst/>
          </c:spPr>
          <c:marker>
            <c:symbol val="circle"/>
            <c:size val="14"/>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PowerPoint]Sheet1'!$D$10:$D$32</c:f>
              <c:strCach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strCache>
            </c:strRef>
          </c:cat>
          <c:val>
            <c:numRef>
              <c:f>'[Chart in Microsoft PowerPoint]Sheet1'!$E$10:$E$32</c:f>
              <c:numCache>
                <c:formatCode>General</c:formatCode>
                <c:ptCount val="23"/>
                <c:pt idx="0">
                  <c:v>23</c:v>
                </c:pt>
                <c:pt idx="1">
                  <c:v>30</c:v>
                </c:pt>
                <c:pt idx="2">
                  <c:v>34</c:v>
                </c:pt>
                <c:pt idx="3">
                  <c:v>23</c:v>
                </c:pt>
                <c:pt idx="4">
                  <c:v>20</c:v>
                </c:pt>
                <c:pt idx="5">
                  <c:v>28</c:v>
                </c:pt>
                <c:pt idx="6">
                  <c:v>29</c:v>
                </c:pt>
                <c:pt idx="7">
                  <c:v>31</c:v>
                </c:pt>
                <c:pt idx="8">
                  <c:v>30</c:v>
                </c:pt>
                <c:pt idx="9">
                  <c:v>20</c:v>
                </c:pt>
                <c:pt idx="10">
                  <c:v>21</c:v>
                </c:pt>
                <c:pt idx="11">
                  <c:v>33</c:v>
                </c:pt>
                <c:pt idx="12">
                  <c:v>35</c:v>
                </c:pt>
                <c:pt idx="13">
                  <c:v>19</c:v>
                </c:pt>
                <c:pt idx="14">
                  <c:v>26</c:v>
                </c:pt>
                <c:pt idx="15">
                  <c:v>30</c:v>
                </c:pt>
                <c:pt idx="16">
                  <c:v>40</c:v>
                </c:pt>
                <c:pt idx="17">
                  <c:v>46</c:v>
                </c:pt>
                <c:pt idx="18">
                  <c:v>52</c:v>
                </c:pt>
                <c:pt idx="19">
                  <c:v>6</c:v>
                </c:pt>
                <c:pt idx="20">
                  <c:v>16</c:v>
                </c:pt>
                <c:pt idx="21">
                  <c:v>49</c:v>
                </c:pt>
                <c:pt idx="22">
                  <c:v>13</c:v>
                </c:pt>
              </c:numCache>
            </c:numRef>
          </c:val>
          <c:smooth val="0"/>
          <c:extLst>
            <c:ext xmlns:c16="http://schemas.microsoft.com/office/drawing/2014/chart" uri="{C3380CC4-5D6E-409C-BE32-E72D297353CC}">
              <c16:uniqueId val="{00000000-2D27-8A45-A590-13ECD9EA88A2}"/>
            </c:ext>
          </c:extLst>
        </c:ser>
        <c:ser>
          <c:idx val="1"/>
          <c:order val="1"/>
          <c:tx>
            <c:strRef>
              <c:f>'[Chart in Microsoft PowerPoint]Sheet1'!$F$9</c:f>
              <c:strCache>
                <c:ptCount val="1"/>
                <c:pt idx="0">
                  <c:v>$25M+</c:v>
                </c:pt>
              </c:strCache>
            </c:strRef>
          </c:tx>
          <c:spPr>
            <a:ln w="28575" cap="rnd">
              <a:solidFill>
                <a:schemeClr val="accent2"/>
              </a:solidFill>
              <a:round/>
            </a:ln>
            <a:effectLst/>
          </c:spPr>
          <c:marker>
            <c:symbol val="circle"/>
            <c:size val="14"/>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PowerPoint]Sheet1'!$D$10:$D$32</c:f>
              <c:strCach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strCache>
            </c:strRef>
          </c:cat>
          <c:val>
            <c:numRef>
              <c:f>'[Chart in Microsoft PowerPoint]Sheet1'!$F$10:$F$32</c:f>
              <c:numCache>
                <c:formatCode>General</c:formatCode>
                <c:ptCount val="23"/>
                <c:pt idx="0">
                  <c:v>11</c:v>
                </c:pt>
                <c:pt idx="1">
                  <c:v>9</c:v>
                </c:pt>
                <c:pt idx="2">
                  <c:v>8</c:v>
                </c:pt>
                <c:pt idx="3">
                  <c:v>11</c:v>
                </c:pt>
                <c:pt idx="4">
                  <c:v>5</c:v>
                </c:pt>
                <c:pt idx="5">
                  <c:v>8</c:v>
                </c:pt>
                <c:pt idx="6">
                  <c:v>13</c:v>
                </c:pt>
                <c:pt idx="7">
                  <c:v>8</c:v>
                </c:pt>
                <c:pt idx="8">
                  <c:v>7</c:v>
                </c:pt>
                <c:pt idx="9">
                  <c:v>3</c:v>
                </c:pt>
                <c:pt idx="10">
                  <c:v>6</c:v>
                </c:pt>
                <c:pt idx="11">
                  <c:v>9</c:v>
                </c:pt>
                <c:pt idx="12">
                  <c:v>11</c:v>
                </c:pt>
                <c:pt idx="13">
                  <c:v>5</c:v>
                </c:pt>
                <c:pt idx="14">
                  <c:v>7</c:v>
                </c:pt>
                <c:pt idx="15">
                  <c:v>8</c:v>
                </c:pt>
                <c:pt idx="16">
                  <c:v>13</c:v>
                </c:pt>
                <c:pt idx="17">
                  <c:v>17</c:v>
                </c:pt>
                <c:pt idx="18">
                  <c:v>13</c:v>
                </c:pt>
                <c:pt idx="19">
                  <c:v>1</c:v>
                </c:pt>
                <c:pt idx="20">
                  <c:v>6</c:v>
                </c:pt>
                <c:pt idx="21">
                  <c:v>22</c:v>
                </c:pt>
                <c:pt idx="22">
                  <c:v>6</c:v>
                </c:pt>
              </c:numCache>
            </c:numRef>
          </c:val>
          <c:smooth val="0"/>
          <c:extLst>
            <c:ext xmlns:c16="http://schemas.microsoft.com/office/drawing/2014/chart" uri="{C3380CC4-5D6E-409C-BE32-E72D297353CC}">
              <c16:uniqueId val="{00000001-2D27-8A45-A590-13ECD9EA88A2}"/>
            </c:ext>
          </c:extLst>
        </c:ser>
        <c:ser>
          <c:idx val="2"/>
          <c:order val="2"/>
          <c:tx>
            <c:strRef>
              <c:f>'[Chart in Microsoft PowerPoint]Sheet1'!$G$9</c:f>
              <c:strCache>
                <c:ptCount val="1"/>
                <c:pt idx="0">
                  <c:v>$50M+</c:v>
                </c:pt>
              </c:strCache>
            </c:strRef>
          </c:tx>
          <c:spPr>
            <a:ln w="28575" cap="rnd">
              <a:solidFill>
                <a:schemeClr val="accent3"/>
              </a:solidFill>
              <a:round/>
            </a:ln>
            <a:effectLst/>
          </c:spPr>
          <c:marker>
            <c:symbol val="circle"/>
            <c:size val="14"/>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PowerPoint]Sheet1'!$D$10:$D$32</c:f>
              <c:strCach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strCache>
            </c:strRef>
          </c:cat>
          <c:val>
            <c:numRef>
              <c:f>'[Chart in Microsoft PowerPoint]Sheet1'!$G$10:$G$32</c:f>
              <c:numCache>
                <c:formatCode>General</c:formatCode>
                <c:ptCount val="23"/>
                <c:pt idx="0">
                  <c:v>4</c:v>
                </c:pt>
                <c:pt idx="1">
                  <c:v>8</c:v>
                </c:pt>
                <c:pt idx="2">
                  <c:v>3</c:v>
                </c:pt>
                <c:pt idx="3">
                  <c:v>3</c:v>
                </c:pt>
                <c:pt idx="4">
                  <c:v>2</c:v>
                </c:pt>
                <c:pt idx="5">
                  <c:v>2</c:v>
                </c:pt>
                <c:pt idx="6">
                  <c:v>3</c:v>
                </c:pt>
                <c:pt idx="7">
                  <c:v>0</c:v>
                </c:pt>
                <c:pt idx="8">
                  <c:v>3</c:v>
                </c:pt>
                <c:pt idx="9">
                  <c:v>1</c:v>
                </c:pt>
                <c:pt idx="10">
                  <c:v>4</c:v>
                </c:pt>
                <c:pt idx="11">
                  <c:v>8</c:v>
                </c:pt>
                <c:pt idx="12">
                  <c:v>3</c:v>
                </c:pt>
                <c:pt idx="13">
                  <c:v>3</c:v>
                </c:pt>
                <c:pt idx="14">
                  <c:v>1</c:v>
                </c:pt>
                <c:pt idx="15">
                  <c:v>2</c:v>
                </c:pt>
                <c:pt idx="16">
                  <c:v>0</c:v>
                </c:pt>
                <c:pt idx="17">
                  <c:v>6</c:v>
                </c:pt>
                <c:pt idx="18">
                  <c:v>5</c:v>
                </c:pt>
                <c:pt idx="19">
                  <c:v>0</c:v>
                </c:pt>
                <c:pt idx="20">
                  <c:v>1</c:v>
                </c:pt>
                <c:pt idx="21">
                  <c:v>8</c:v>
                </c:pt>
                <c:pt idx="22">
                  <c:v>1</c:v>
                </c:pt>
              </c:numCache>
            </c:numRef>
          </c:val>
          <c:smooth val="0"/>
          <c:extLst>
            <c:ext xmlns:c16="http://schemas.microsoft.com/office/drawing/2014/chart" uri="{C3380CC4-5D6E-409C-BE32-E72D297353CC}">
              <c16:uniqueId val="{00000002-2D27-8A45-A590-13ECD9EA88A2}"/>
            </c:ext>
          </c:extLst>
        </c:ser>
        <c:dLbls>
          <c:showLegendKey val="0"/>
          <c:showVal val="0"/>
          <c:showCatName val="0"/>
          <c:showSerName val="0"/>
          <c:showPercent val="0"/>
          <c:showBubbleSize val="0"/>
        </c:dLbls>
        <c:marker val="1"/>
        <c:smooth val="0"/>
        <c:axId val="878041600"/>
        <c:axId val="878041928"/>
      </c:lineChart>
      <c:catAx>
        <c:axId val="878041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8041928"/>
        <c:crosses val="autoZero"/>
        <c:auto val="1"/>
        <c:lblAlgn val="ctr"/>
        <c:lblOffset val="100"/>
        <c:noMultiLvlLbl val="0"/>
      </c:catAx>
      <c:valAx>
        <c:axId val="878041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8041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NPBD</a:t>
            </a:r>
            <a:r>
              <a:rPr lang="en-US" baseline="0"/>
              <a:t> Claims &amp; Severity</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1"/>
          <c:tx>
            <c:v>Number of Closed Claims</c:v>
          </c:tx>
          <c:spPr>
            <a:solidFill>
              <a:schemeClr val="accent1"/>
            </a:solidFill>
            <a:ln>
              <a:noFill/>
            </a:ln>
            <a:effectLst/>
          </c:spPr>
          <c:invertIfNegative val="0"/>
          <c:cat>
            <c:strRef>
              <c:f>Severity!$A$4:$A$16</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 Ann</c:v>
                </c:pt>
              </c:strCache>
            </c:strRef>
          </c:cat>
          <c:val>
            <c:numRef>
              <c:f>Severity!$B$4:$B$16</c:f>
              <c:numCache>
                <c:formatCode>#,##0</c:formatCode>
                <c:ptCount val="13"/>
                <c:pt idx="0">
                  <c:v>10125</c:v>
                </c:pt>
                <c:pt idx="1">
                  <c:v>9737</c:v>
                </c:pt>
                <c:pt idx="2">
                  <c:v>9350</c:v>
                </c:pt>
                <c:pt idx="3">
                  <c:v>9644</c:v>
                </c:pt>
                <c:pt idx="4">
                  <c:v>9440</c:v>
                </c:pt>
                <c:pt idx="5">
                  <c:v>9033</c:v>
                </c:pt>
                <c:pt idx="6">
                  <c:v>8532</c:v>
                </c:pt>
                <c:pt idx="7">
                  <c:v>8930</c:v>
                </c:pt>
                <c:pt idx="8">
                  <c:v>8637</c:v>
                </c:pt>
                <c:pt idx="9">
                  <c:v>8640</c:v>
                </c:pt>
                <c:pt idx="10">
                  <c:v>7334</c:v>
                </c:pt>
                <c:pt idx="11">
                  <c:v>6528</c:v>
                </c:pt>
                <c:pt idx="12">
                  <c:v>8132</c:v>
                </c:pt>
              </c:numCache>
            </c:numRef>
          </c:val>
          <c:extLst>
            <c:ext xmlns:c16="http://schemas.microsoft.com/office/drawing/2014/chart" uri="{C3380CC4-5D6E-409C-BE32-E72D297353CC}">
              <c16:uniqueId val="{00000000-04E6-4A75-995E-1D9C0F165257}"/>
            </c:ext>
          </c:extLst>
        </c:ser>
        <c:dLbls>
          <c:showLegendKey val="0"/>
          <c:showVal val="0"/>
          <c:showCatName val="0"/>
          <c:showSerName val="0"/>
          <c:showPercent val="0"/>
          <c:showBubbleSize val="0"/>
        </c:dLbls>
        <c:gapWidth val="219"/>
        <c:axId val="721529295"/>
        <c:axId val="721508911"/>
      </c:barChart>
      <c:lineChart>
        <c:grouping val="standard"/>
        <c:varyColors val="0"/>
        <c:ser>
          <c:idx val="1"/>
          <c:order val="0"/>
          <c:tx>
            <c:v>Average Severity</c:v>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Severity!$A$4:$A$16</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 Ann</c:v>
                </c:pt>
              </c:strCache>
            </c:strRef>
          </c:cat>
          <c:val>
            <c:numRef>
              <c:f>Severity!$C$4:$C$16</c:f>
              <c:numCache>
                <c:formatCode>#,##0</c:formatCode>
                <c:ptCount val="13"/>
                <c:pt idx="0">
                  <c:v>329648.39506172837</c:v>
                </c:pt>
                <c:pt idx="1">
                  <c:v>327624.62770873983</c:v>
                </c:pt>
                <c:pt idx="2">
                  <c:v>335204.71122994652</c:v>
                </c:pt>
                <c:pt idx="3">
                  <c:v>337003.94027374533</c:v>
                </c:pt>
                <c:pt idx="4">
                  <c:v>360358.84004237287</c:v>
                </c:pt>
                <c:pt idx="5">
                  <c:v>382046.86704306433</c:v>
                </c:pt>
                <c:pt idx="6">
                  <c:v>389691.87177684013</c:v>
                </c:pt>
                <c:pt idx="7">
                  <c:v>378866.28219484881</c:v>
                </c:pt>
                <c:pt idx="8">
                  <c:v>406135.77631121915</c:v>
                </c:pt>
                <c:pt idx="9">
                  <c:v>425070.87962962961</c:v>
                </c:pt>
                <c:pt idx="10">
                  <c:v>411935.81265339517</c:v>
                </c:pt>
                <c:pt idx="11">
                  <c:v>403671.52267156861</c:v>
                </c:pt>
                <c:pt idx="12">
                  <c:v>428257.35366453516</c:v>
                </c:pt>
              </c:numCache>
            </c:numRef>
          </c:val>
          <c:smooth val="0"/>
          <c:extLst>
            <c:ext xmlns:c16="http://schemas.microsoft.com/office/drawing/2014/chart" uri="{C3380CC4-5D6E-409C-BE32-E72D297353CC}">
              <c16:uniqueId val="{00000001-04E6-4A75-995E-1D9C0F165257}"/>
            </c:ext>
          </c:extLst>
        </c:ser>
        <c:dLbls>
          <c:showLegendKey val="0"/>
          <c:showVal val="0"/>
          <c:showCatName val="0"/>
          <c:showSerName val="0"/>
          <c:showPercent val="0"/>
          <c:showBubbleSize val="0"/>
        </c:dLbls>
        <c:marker val="1"/>
        <c:smooth val="0"/>
        <c:axId val="721551759"/>
        <c:axId val="721553839"/>
      </c:lineChart>
      <c:catAx>
        <c:axId val="72155175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Calendar Year Closed</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1553839"/>
        <c:crosses val="autoZero"/>
        <c:auto val="1"/>
        <c:lblAlgn val="ctr"/>
        <c:lblOffset val="100"/>
        <c:noMultiLvlLbl val="0"/>
      </c:catAx>
      <c:valAx>
        <c:axId val="721553839"/>
        <c:scaling>
          <c:orientation val="minMax"/>
          <c:min val="25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Average Paid Severity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1551759"/>
        <c:crosses val="autoZero"/>
        <c:crossBetween val="between"/>
      </c:valAx>
      <c:valAx>
        <c:axId val="721508911"/>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a:t>
                </a:r>
                <a:r>
                  <a:rPr lang="en-US" baseline="0"/>
                  <a:t> of Claims Closed</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1529295"/>
        <c:crosses val="max"/>
        <c:crossBetween val="between"/>
      </c:valAx>
      <c:catAx>
        <c:axId val="721529295"/>
        <c:scaling>
          <c:orientation val="minMax"/>
        </c:scaling>
        <c:delete val="1"/>
        <c:axPos val="b"/>
        <c:numFmt formatCode="General" sourceLinked="1"/>
        <c:majorTickMark val="out"/>
        <c:minorTickMark val="none"/>
        <c:tickLblPos val="nextTo"/>
        <c:crossAx val="721508911"/>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0.04597</cdr:x>
      <cdr:y>0.52103</cdr:y>
    </cdr:from>
    <cdr:to>
      <cdr:x>0.99691</cdr:x>
      <cdr:y>0.52103</cdr:y>
    </cdr:to>
    <cdr:cxnSp macro="">
      <cdr:nvCxnSpPr>
        <cdr:cNvPr id="2" name="Straight Connector 1">
          <a:extLst xmlns:a="http://schemas.openxmlformats.org/drawingml/2006/main">
            <a:ext uri="{FF2B5EF4-FFF2-40B4-BE49-F238E27FC236}">
              <a16:creationId xmlns:a16="http://schemas.microsoft.com/office/drawing/2014/main" id="{F4556A3D-A69D-9C44-9049-73A1BB19C9AC}"/>
            </a:ext>
          </a:extLst>
        </cdr:cNvPr>
        <cdr:cNvCxnSpPr/>
      </cdr:nvCxnSpPr>
      <cdr:spPr>
        <a:xfrm xmlns:a="http://schemas.openxmlformats.org/drawingml/2006/main">
          <a:off x="519163" y="2507502"/>
          <a:ext cx="10739569" cy="0"/>
        </a:xfrm>
        <a:prstGeom xmlns:a="http://schemas.openxmlformats.org/drawingml/2006/main" prst="line">
          <a:avLst/>
        </a:prstGeom>
        <a:ln xmlns:a="http://schemas.openxmlformats.org/drawingml/2006/main" w="44450">
          <a:solidFill>
            <a:srgbClr val="FF0000">
              <a:alpha val="43000"/>
            </a:srgb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830332F-EABE-1342-9C67-A32F98A715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D7FAA34-9126-554E-A12D-150C594ECA2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0ED0E5-590A-0142-94C7-FA90DF5540D3}" type="datetimeFigureOut">
              <a:rPr lang="en-US" smtClean="0"/>
              <a:t>11/15/23</a:t>
            </a:fld>
            <a:endParaRPr lang="en-US"/>
          </a:p>
        </p:txBody>
      </p:sp>
      <p:sp>
        <p:nvSpPr>
          <p:cNvPr id="4" name="Footer Placeholder 3">
            <a:extLst>
              <a:ext uri="{FF2B5EF4-FFF2-40B4-BE49-F238E27FC236}">
                <a16:creationId xmlns:a16="http://schemas.microsoft.com/office/drawing/2014/main" id="{6B49EE16-CFBF-7E4C-B94F-6BDADE4FEE1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B84E7F3-37B9-BF48-8812-56653CEBF8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B6E0D3-9AC5-5C44-B186-9B025605A3C3}" type="slidenum">
              <a:rPr lang="en-US" smtClean="0"/>
              <a:t>‹#›</a:t>
            </a:fld>
            <a:endParaRPr lang="en-US"/>
          </a:p>
        </p:txBody>
      </p:sp>
    </p:spTree>
    <p:extLst>
      <p:ext uri="{BB962C8B-B14F-4D97-AF65-F5344CB8AC3E}">
        <p14:creationId xmlns:p14="http://schemas.microsoft.com/office/powerpoint/2010/main" val="407522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09DD04-729E-D149-A3A8-593F05EC69FA}" type="datetimeFigureOut">
              <a:rPr lang="en-US" smtClean="0"/>
              <a:t>11/14/23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C0C66A-DE67-2F4E-B3BA-62D4652DDEBE}" type="slidenum">
              <a:rPr lang="en-US" smtClean="0"/>
              <a:t>‹#›</a:t>
            </a:fld>
            <a:endParaRPr lang="en-US"/>
          </a:p>
        </p:txBody>
      </p:sp>
    </p:spTree>
    <p:extLst>
      <p:ext uri="{BB962C8B-B14F-4D97-AF65-F5344CB8AC3E}">
        <p14:creationId xmlns:p14="http://schemas.microsoft.com/office/powerpoint/2010/main" val="2332142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C0C66A-DE67-2F4E-B3BA-62D4652DDEBE}" type="slidenum">
              <a:rPr lang="en-US" smtClean="0"/>
              <a:t>1</a:t>
            </a:fld>
            <a:endParaRPr lang="en-US"/>
          </a:p>
        </p:txBody>
      </p:sp>
    </p:spTree>
    <p:extLst>
      <p:ext uri="{BB962C8B-B14F-4D97-AF65-F5344CB8AC3E}">
        <p14:creationId xmlns:p14="http://schemas.microsoft.com/office/powerpoint/2010/main" val="3849789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C0C66A-DE67-2F4E-B3BA-62D4652DDEBE}" type="slidenum">
              <a:rPr lang="en-US" smtClean="0"/>
              <a:t>10</a:t>
            </a:fld>
            <a:endParaRPr lang="en-US"/>
          </a:p>
        </p:txBody>
      </p:sp>
    </p:spTree>
    <p:extLst>
      <p:ext uri="{BB962C8B-B14F-4D97-AF65-F5344CB8AC3E}">
        <p14:creationId xmlns:p14="http://schemas.microsoft.com/office/powerpoint/2010/main" val="1617105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C0C66A-DE67-2F4E-B3BA-62D4652DDEBE}" type="slidenum">
              <a:rPr lang="en-US" smtClean="0"/>
              <a:t>11</a:t>
            </a:fld>
            <a:endParaRPr lang="en-US"/>
          </a:p>
        </p:txBody>
      </p:sp>
    </p:spTree>
    <p:extLst>
      <p:ext uri="{BB962C8B-B14F-4D97-AF65-F5344CB8AC3E}">
        <p14:creationId xmlns:p14="http://schemas.microsoft.com/office/powerpoint/2010/main" val="1565904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C0C66A-DE67-2F4E-B3BA-62D4652DDEBE}" type="slidenum">
              <a:rPr lang="en-US" smtClean="0"/>
              <a:t>12</a:t>
            </a:fld>
            <a:endParaRPr lang="en-US"/>
          </a:p>
        </p:txBody>
      </p:sp>
    </p:spTree>
    <p:extLst>
      <p:ext uri="{BB962C8B-B14F-4D97-AF65-F5344CB8AC3E}">
        <p14:creationId xmlns:p14="http://schemas.microsoft.com/office/powerpoint/2010/main" val="839982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was Legal approved on 1/9/23, and updated on 5/15/23.</a:t>
            </a:r>
          </a:p>
          <a:p>
            <a:endParaRPr lang="en-US" dirty="0"/>
          </a:p>
        </p:txBody>
      </p:sp>
      <p:sp>
        <p:nvSpPr>
          <p:cNvPr id="4" name="Slide Number Placeholder 3"/>
          <p:cNvSpPr>
            <a:spLocks noGrp="1"/>
          </p:cNvSpPr>
          <p:nvPr>
            <p:ph type="sldNum" sz="quarter" idx="5"/>
          </p:nvPr>
        </p:nvSpPr>
        <p:spPr/>
        <p:txBody>
          <a:bodyPr/>
          <a:lstStyle/>
          <a:p>
            <a:fld id="{21C0C66A-DE67-2F4E-B3BA-62D4652DDEBE}" type="slidenum">
              <a:rPr lang="en-US" smtClean="0"/>
              <a:t>13</a:t>
            </a:fld>
            <a:endParaRPr lang="en-US"/>
          </a:p>
        </p:txBody>
      </p:sp>
    </p:spTree>
    <p:extLst>
      <p:ext uri="{BB962C8B-B14F-4D97-AF65-F5344CB8AC3E}">
        <p14:creationId xmlns:p14="http://schemas.microsoft.com/office/powerpoint/2010/main" val="3440008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was Legal approved on 1/9/23.</a:t>
            </a:r>
          </a:p>
          <a:p>
            <a:endParaRPr lang="en-US" dirty="0"/>
          </a:p>
        </p:txBody>
      </p:sp>
      <p:sp>
        <p:nvSpPr>
          <p:cNvPr id="4" name="Slide Number Placeholder 3"/>
          <p:cNvSpPr>
            <a:spLocks noGrp="1"/>
          </p:cNvSpPr>
          <p:nvPr>
            <p:ph type="sldNum" sz="quarter" idx="5"/>
          </p:nvPr>
        </p:nvSpPr>
        <p:spPr/>
        <p:txBody>
          <a:bodyPr/>
          <a:lstStyle/>
          <a:p>
            <a:fld id="{21C0C66A-DE67-2F4E-B3BA-62D4652DDEBE}" type="slidenum">
              <a:rPr lang="en-US" smtClean="0"/>
              <a:t>15</a:t>
            </a:fld>
            <a:endParaRPr lang="en-US"/>
          </a:p>
        </p:txBody>
      </p:sp>
    </p:spTree>
    <p:extLst>
      <p:ext uri="{BB962C8B-B14F-4D97-AF65-F5344CB8AC3E}">
        <p14:creationId xmlns:p14="http://schemas.microsoft.com/office/powerpoint/2010/main" val="3529637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b="0" kern="1200" dirty="0">
                <a:solidFill>
                  <a:schemeClr val="tx1"/>
                </a:solidFill>
                <a:effectLst/>
                <a:latin typeface="+mn-lt"/>
                <a:ea typeface="+mn-ea"/>
                <a:cs typeface="+mn-cs"/>
              </a:rPr>
              <a:t>Insurance carriers must consider the claims environment and financial conditions when determining coverage options and pricing. Responsible underwriting is essential to ensuring carriers can meet their commitments to their policyholders.</a:t>
            </a:r>
          </a:p>
        </p:txBody>
      </p:sp>
      <p:sp>
        <p:nvSpPr>
          <p:cNvPr id="4" name="Slide Number Placeholder 3"/>
          <p:cNvSpPr>
            <a:spLocks noGrp="1"/>
          </p:cNvSpPr>
          <p:nvPr>
            <p:ph type="sldNum" sz="quarter" idx="5"/>
          </p:nvPr>
        </p:nvSpPr>
        <p:spPr/>
        <p:txBody>
          <a:bodyPr/>
          <a:lstStyle/>
          <a:p>
            <a:fld id="{16B8ED94-7AF3-46BC-9D1B-02A18D960438}" type="slidenum">
              <a:rPr lang="en-US" smtClean="0"/>
              <a:t>2</a:t>
            </a:fld>
            <a:endParaRPr lang="en-US"/>
          </a:p>
        </p:txBody>
      </p:sp>
    </p:spTree>
    <p:extLst>
      <p:ext uri="{BB962C8B-B14F-4D97-AF65-F5344CB8AC3E}">
        <p14:creationId xmlns:p14="http://schemas.microsoft.com/office/powerpoint/2010/main" val="3629042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AM Best data shows combined ratios are rising for most carriers. When combined ratios exceed 100%, corrective actions must be taken to ensure stability.  </a:t>
            </a:r>
            <a:endParaRPr lang="en-US" sz="1200" b="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1" dirty="0"/>
              <a:t>Source: AM Best, Aggregates and Averages. Medical Malpractice Line of Business on a Net Basis. Accessed on 9/21/2022.</a:t>
            </a:r>
            <a:br>
              <a:rPr lang="en-US" sz="800" b="0" i="1" dirty="0"/>
            </a:br>
            <a:endParaRPr lang="en-US" sz="1200" b="0" dirty="0"/>
          </a:p>
        </p:txBody>
      </p:sp>
      <p:sp>
        <p:nvSpPr>
          <p:cNvPr id="4" name="Slide Number Placeholder 3"/>
          <p:cNvSpPr>
            <a:spLocks noGrp="1"/>
          </p:cNvSpPr>
          <p:nvPr>
            <p:ph type="sldNum" sz="quarter" idx="5"/>
          </p:nvPr>
        </p:nvSpPr>
        <p:spPr/>
        <p:txBody>
          <a:bodyPr/>
          <a:lstStyle/>
          <a:p>
            <a:fld id="{16B8ED94-7AF3-46BC-9D1B-02A18D960438}" type="slidenum">
              <a:rPr lang="en-US" smtClean="0"/>
              <a:t>3</a:t>
            </a:fld>
            <a:endParaRPr lang="en-US"/>
          </a:p>
        </p:txBody>
      </p:sp>
    </p:spTree>
    <p:extLst>
      <p:ext uri="{BB962C8B-B14F-4D97-AF65-F5344CB8AC3E}">
        <p14:creationId xmlns:p14="http://schemas.microsoft.com/office/powerpoint/2010/main" val="3333991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The National Practitioner Data Bank indicates severity is trending upwards in physician (MD/DO) claims.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333333"/>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i="1" dirty="0">
                <a:solidFill>
                  <a:srgbClr val="333333"/>
                </a:solidFill>
                <a:latin typeface="+mn-lt"/>
              </a:rPr>
              <a:t>Source: </a:t>
            </a:r>
            <a:r>
              <a:rPr lang="en-US" sz="800" i="1" dirty="0">
                <a:solidFill>
                  <a:srgbClr val="333333"/>
                </a:solidFill>
                <a:latin typeface="Verdana"/>
              </a:rPr>
              <a:t>Computed with Data from </a:t>
            </a:r>
            <a:r>
              <a:rPr lang="en-US" sz="800" i="1" dirty="0">
                <a:solidFill>
                  <a:srgbClr val="333333"/>
                </a:solidFill>
                <a:latin typeface="+mn-lt"/>
              </a:rPr>
              <a:t>National Practitioner Data Bank accessed on 5/16/2023 for all states and physicians (MD/DO)</a:t>
            </a:r>
            <a:r>
              <a:rPr lang="en-US" sz="800" i="1" baseline="0" dirty="0">
                <a:solidFill>
                  <a:srgbClr val="333333"/>
                </a:solidFill>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i="1" baseline="0" dirty="0">
              <a:solidFill>
                <a:srgbClr val="333333"/>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Note: The court system saw a slowdown of litigation during 2020 &amp; 2021 due to the COVID-19 virus.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i="1" dirty="0">
              <a:solidFill>
                <a:srgbClr val="FF0000"/>
              </a:solidFill>
              <a:latin typeface="+mn-lt"/>
            </a:endParaRPr>
          </a:p>
          <a:p>
            <a:endParaRPr lang="en-US" dirty="0">
              <a:latin typeface="+mn-lt"/>
            </a:endParaRPr>
          </a:p>
        </p:txBody>
      </p:sp>
      <p:sp>
        <p:nvSpPr>
          <p:cNvPr id="4" name="Slide Number Placeholder 3"/>
          <p:cNvSpPr>
            <a:spLocks noGrp="1"/>
          </p:cNvSpPr>
          <p:nvPr>
            <p:ph type="sldNum" sz="quarter" idx="5"/>
          </p:nvPr>
        </p:nvSpPr>
        <p:spPr/>
        <p:txBody>
          <a:bodyPr/>
          <a:lstStyle/>
          <a:p>
            <a:fld id="{16B8ED94-7AF3-46BC-9D1B-02A18D960438}" type="slidenum">
              <a:rPr lang="en-US" smtClean="0"/>
              <a:t>4</a:t>
            </a:fld>
            <a:endParaRPr lang="en-US"/>
          </a:p>
        </p:txBody>
      </p:sp>
    </p:spTree>
    <p:extLst>
      <p:ext uri="{BB962C8B-B14F-4D97-AF65-F5344CB8AC3E}">
        <p14:creationId xmlns:p14="http://schemas.microsoft.com/office/powerpoint/2010/main" val="2794482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According to the National Practitioner Data Bank, medical malpractice indemnity payments for physicians (MD/DO) are above historic high points on a national scale.</a:t>
            </a:r>
            <a:endParaRPr lang="en-US" sz="1200" b="0" i="0" dirty="0">
              <a:solidFill>
                <a:srgbClr val="333333"/>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333333"/>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i="1" dirty="0">
                <a:solidFill>
                  <a:srgbClr val="333333"/>
                </a:solidFill>
                <a:latin typeface="+mn-lt"/>
              </a:rPr>
              <a:t>Source: National Practitioner Data Bank accessed on 5/16/2023 for all states and physicians (MD/DO)</a:t>
            </a:r>
            <a:r>
              <a:rPr lang="en-US" sz="800" i="1" baseline="0" dirty="0">
                <a:solidFill>
                  <a:srgbClr val="333333"/>
                </a:solidFill>
                <a:latin typeface="+mn-lt"/>
              </a:rPr>
              <a:t>.</a:t>
            </a:r>
            <a:endParaRPr lang="en-US" sz="800" i="1" dirty="0">
              <a:solidFill>
                <a:srgbClr val="FF0000"/>
              </a:solidFill>
              <a:latin typeface="+mn-lt"/>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Note: The court system saw a slowdown of litigation during 2020 &amp; 2021 due to the COVID-19 virus. </a:t>
            </a:r>
          </a:p>
          <a:p>
            <a:endParaRPr lang="en-US" dirty="0"/>
          </a:p>
        </p:txBody>
      </p:sp>
      <p:sp>
        <p:nvSpPr>
          <p:cNvPr id="4" name="Slide Number Placeholder 3"/>
          <p:cNvSpPr>
            <a:spLocks noGrp="1"/>
          </p:cNvSpPr>
          <p:nvPr>
            <p:ph type="sldNum" sz="quarter" idx="5"/>
          </p:nvPr>
        </p:nvSpPr>
        <p:spPr/>
        <p:txBody>
          <a:bodyPr/>
          <a:lstStyle/>
          <a:p>
            <a:fld id="{16B8ED94-7AF3-46BC-9D1B-02A18D960438}" type="slidenum">
              <a:rPr lang="en-US" smtClean="0"/>
              <a:t>5</a:t>
            </a:fld>
            <a:endParaRPr lang="en-US"/>
          </a:p>
        </p:txBody>
      </p:sp>
    </p:spTree>
    <p:extLst>
      <p:ext uri="{BB962C8B-B14F-4D97-AF65-F5344CB8AC3E}">
        <p14:creationId xmlns:p14="http://schemas.microsoft.com/office/powerpoint/2010/main" val="1711456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800" dirty="0">
                <a:solidFill>
                  <a:schemeClr val="bg2">
                    <a:lumMod val="10000"/>
                  </a:schemeClr>
                </a:solidFill>
              </a:rPr>
              <a:t>Claim severity has been steadily ticking up, which compounds over time. In recent years, large jury verdicts have been seen as the primary driver of increasing severity.</a:t>
            </a:r>
          </a:p>
          <a:p>
            <a:pPr marL="0" indent="0">
              <a:buNone/>
            </a:pPr>
            <a:r>
              <a:rPr lang="en-US" sz="800" dirty="0">
                <a:solidFill>
                  <a:schemeClr val="bg2">
                    <a:lumMod val="10000"/>
                  </a:schemeClr>
                </a:solidFill>
              </a:rPr>
              <a:t>Due to increasing societal factors, the public’s expectations about what a jury award should be continues to rise. This is called </a:t>
            </a:r>
            <a:r>
              <a:rPr lang="en-US" sz="800" b="1" dirty="0">
                <a:solidFill>
                  <a:schemeClr val="bg2">
                    <a:lumMod val="10000"/>
                  </a:schemeClr>
                </a:solidFill>
              </a:rPr>
              <a:t>social inflation</a:t>
            </a:r>
            <a:r>
              <a:rPr lang="en-US" sz="800" dirty="0">
                <a:solidFill>
                  <a:schemeClr val="bg2">
                    <a:lumMod val="10000"/>
                  </a:schemeClr>
                </a:solidFill>
              </a:rPr>
              <a:t>.</a:t>
            </a:r>
          </a:p>
          <a:p>
            <a:pPr marL="0" indent="0">
              <a:buNone/>
            </a:pPr>
            <a:endParaRPr lang="en-US" sz="800" b="0" i="1" dirty="0">
              <a:solidFill>
                <a:schemeClr val="bg2">
                  <a:lumMod val="10000"/>
                </a:schemeClr>
              </a:solidFill>
            </a:endParaRPr>
          </a:p>
          <a:p>
            <a:pPr marL="0" indent="0">
              <a:buNone/>
            </a:pPr>
            <a:r>
              <a:rPr lang="en-US" sz="800" b="0" i="1" dirty="0">
                <a:solidFill>
                  <a:schemeClr val="bg2">
                    <a:lumMod val="10000"/>
                  </a:schemeClr>
                </a:solidFill>
              </a:rPr>
              <a:t>Note: </a:t>
            </a:r>
            <a:r>
              <a:rPr lang="en-US" sz="1050" b="0" i="0" u="none" strike="noStrike" dirty="0">
                <a:solidFill>
                  <a:srgbClr val="212121"/>
                </a:solidFill>
                <a:effectLst/>
                <a:latin typeface="Calibri" panose="020F0502020204030204" pitchFamily="34" charset="0"/>
              </a:rPr>
              <a:t>This slide is to be used to discuss social inflation, the number of very large verdicts, and similarly general topics. You may also discuss specific cases only (a) if you confirm they are not ProAssurance cases or (b) if they are ProAssurance cases and you de-identify them such that no presentation attendee would be able to identify the ProAssurance insured(s) involved. Please let us know if you need help confirming whether a case is a ProAssurance case or deidentifying the case information.</a:t>
            </a:r>
            <a:endParaRPr lang="en-US" sz="800" b="0" i="1" dirty="0">
              <a:solidFill>
                <a:schemeClr val="bg2">
                  <a:lumMod val="10000"/>
                </a:schemeClr>
              </a:solidFill>
            </a:endParaRPr>
          </a:p>
          <a:p>
            <a:pPr marL="0" indent="0">
              <a:buNone/>
            </a:pPr>
            <a:endParaRPr lang="en-US" sz="800" b="0" i="1" dirty="0">
              <a:solidFill>
                <a:schemeClr val="bg2">
                  <a:lumMod val="10000"/>
                </a:schemeClr>
              </a:solidFill>
            </a:endParaRPr>
          </a:p>
          <a:p>
            <a:pPr marL="0" indent="0">
              <a:buNone/>
            </a:pPr>
            <a:r>
              <a:rPr lang="en-US" sz="800" b="0" i="1" dirty="0"/>
              <a:t>Sources</a:t>
            </a:r>
            <a:endParaRPr lang="en-US" sz="800" b="1" i="1" dirty="0"/>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$183M: Philadelphia, PA - https://</a:t>
            </a:r>
            <a:r>
              <a:rPr lang="en-US" sz="1800" b="0" i="0" u="none" strike="noStrike" dirty="0" err="1">
                <a:solidFill>
                  <a:srgbClr val="000000"/>
                </a:solidFill>
                <a:effectLst/>
                <a:latin typeface="Calibri" panose="020F0502020204030204" pitchFamily="34" charset="0"/>
              </a:rPr>
              <a:t>www.law.com</a:t>
            </a:r>
            <a:r>
              <a:rPr lang="en-US" sz="1800" b="0" i="0" u="none" strike="noStrike" dirty="0">
                <a:solidFill>
                  <a:srgbClr val="000000"/>
                </a:solidFill>
                <a:effectLst/>
                <a:latin typeface="Calibri" panose="020F0502020204030204" pitchFamily="34" charset="0"/>
              </a:rPr>
              <a:t>/</a:t>
            </a:r>
            <a:r>
              <a:rPr lang="en-US" sz="1800" b="0" i="0" u="none" strike="noStrike" dirty="0" err="1">
                <a:solidFill>
                  <a:srgbClr val="000000"/>
                </a:solidFill>
                <a:effectLst/>
                <a:latin typeface="Calibri" panose="020F0502020204030204" pitchFamily="34" charset="0"/>
              </a:rPr>
              <a:t>thelegalintelligencer</a:t>
            </a:r>
            <a:r>
              <a:rPr lang="en-US" sz="1800" b="0" i="0" u="none" strike="noStrike" dirty="0">
                <a:solidFill>
                  <a:srgbClr val="000000"/>
                </a:solidFill>
                <a:effectLst/>
                <a:latin typeface="Calibri" panose="020F0502020204030204" pitchFamily="34" charset="0"/>
              </a:rPr>
              <a:t>/2023/04/26/jury-hits-penn-medicine-with-over-180m-record-verdict/</a:t>
            </a:r>
            <a:r>
              <a:rPr lang="en-US" dirty="0"/>
              <a:t> </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$165M: New York, NY - https://</a:t>
            </a:r>
            <a:r>
              <a:rPr lang="en-US" sz="1800" b="0" i="0" u="none" strike="noStrike" dirty="0" err="1">
                <a:solidFill>
                  <a:srgbClr val="000000"/>
                </a:solidFill>
                <a:effectLst/>
                <a:latin typeface="Calibri" panose="020F0502020204030204" pitchFamily="34" charset="0"/>
              </a:rPr>
              <a:t>www.insurancejournal.com</a:t>
            </a:r>
            <a:r>
              <a:rPr lang="en-US" sz="1800" b="0" i="0" u="none" strike="noStrike" dirty="0">
                <a:solidFill>
                  <a:srgbClr val="000000"/>
                </a:solidFill>
                <a:effectLst/>
                <a:latin typeface="Calibri" panose="020F0502020204030204" pitchFamily="34" charset="0"/>
              </a:rPr>
              <a:t>/news/east/2022/10/10/688781.htm</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$111M: St. Cloud, MN - https://</a:t>
            </a:r>
            <a:r>
              <a:rPr lang="en-US" sz="1800" b="0" i="0" u="none" strike="noStrike" dirty="0" err="1">
                <a:solidFill>
                  <a:srgbClr val="000000"/>
                </a:solidFill>
                <a:effectLst/>
                <a:latin typeface="Calibri" panose="020F0502020204030204" pitchFamily="34" charset="0"/>
              </a:rPr>
              <a:t>www.startribune.com</a:t>
            </a:r>
            <a:r>
              <a:rPr lang="en-US" sz="1800" b="0" i="0" u="none" strike="noStrike" dirty="0">
                <a:solidFill>
                  <a:srgbClr val="000000"/>
                </a:solidFill>
                <a:effectLst/>
                <a:latin typeface="Calibri" panose="020F0502020204030204" pitchFamily="34" charset="0"/>
              </a:rPr>
              <a:t>/jury-awards-111m-to-college-student-after-care-at-st-cloud-hospital-left-leg-permanently-damaged/600174695/ </a:t>
            </a:r>
            <a:r>
              <a:rPr lang="en-US" dirty="0"/>
              <a:t> </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$97M: Iowa City, IA - https://</a:t>
            </a:r>
            <a:r>
              <a:rPr lang="en-US" sz="1800" b="0" i="0" u="none" strike="noStrike" dirty="0" err="1">
                <a:solidFill>
                  <a:srgbClr val="000000"/>
                </a:solidFill>
                <a:effectLst/>
                <a:latin typeface="Calibri" panose="020F0502020204030204" pitchFamily="34" charset="0"/>
              </a:rPr>
              <a:t>www.thegazette.com</a:t>
            </a:r>
            <a:r>
              <a:rPr lang="en-US" sz="1800" b="0" i="0" u="none" strike="noStrike" dirty="0">
                <a:solidFill>
                  <a:srgbClr val="000000"/>
                </a:solidFill>
                <a:effectLst/>
                <a:latin typeface="Calibri" panose="020F0502020204030204" pitchFamily="34" charset="0"/>
              </a:rPr>
              <a:t>/crime-courts/jury-awards-nearly-98-million-to-iowa-city-parents-of-newborn-left-with-brain-injury/ </a:t>
            </a:r>
            <a:r>
              <a:rPr lang="en-US" dirty="0"/>
              <a:t> </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$82M: Tulsa, OK - https://</a:t>
            </a:r>
            <a:r>
              <a:rPr lang="en-US" sz="1800" b="0" i="0" u="none" strike="noStrike" dirty="0" err="1">
                <a:solidFill>
                  <a:srgbClr val="000000"/>
                </a:solidFill>
                <a:effectLst/>
                <a:latin typeface="Calibri" panose="020F0502020204030204" pitchFamily="34" charset="0"/>
              </a:rPr>
              <a:t>www.morelaw.com</a:t>
            </a:r>
            <a:r>
              <a:rPr lang="en-US" sz="1800" b="0" i="0" u="none" strike="noStrike" dirty="0">
                <a:solidFill>
                  <a:srgbClr val="000000"/>
                </a:solidFill>
                <a:effectLst/>
                <a:latin typeface="Calibri" panose="020F0502020204030204" pitchFamily="34" charset="0"/>
              </a:rPr>
              <a:t>/verdicts/</a:t>
            </a:r>
            <a:r>
              <a:rPr lang="en-US" sz="1800" b="0" i="0" u="none" strike="noStrike" dirty="0" err="1">
                <a:solidFill>
                  <a:srgbClr val="000000"/>
                </a:solidFill>
                <a:effectLst/>
                <a:latin typeface="Calibri" panose="020F0502020204030204" pitchFamily="34" charset="0"/>
              </a:rPr>
              <a:t>case.asp?s</a:t>
            </a:r>
            <a:r>
              <a:rPr lang="en-US" sz="1800" b="0" i="0" u="none" strike="noStrike" dirty="0">
                <a:solidFill>
                  <a:srgbClr val="000000"/>
                </a:solidFill>
                <a:effectLst/>
                <a:latin typeface="Calibri" panose="020F0502020204030204" pitchFamily="34" charset="0"/>
              </a:rPr>
              <a:t>=</a:t>
            </a:r>
            <a:r>
              <a:rPr lang="en-US" sz="1800" b="0" i="0" u="none" strike="noStrike" dirty="0" err="1">
                <a:solidFill>
                  <a:srgbClr val="000000"/>
                </a:solidFill>
                <a:effectLst/>
                <a:latin typeface="Calibri" panose="020F0502020204030204" pitchFamily="34" charset="0"/>
              </a:rPr>
              <a:t>OK&amp;d</a:t>
            </a:r>
            <a:r>
              <a:rPr lang="en-US" sz="1800" b="0" i="0" u="none" strike="noStrike" dirty="0">
                <a:solidFill>
                  <a:srgbClr val="000000"/>
                </a:solidFill>
                <a:effectLst/>
                <a:latin typeface="Calibri" panose="020F0502020204030204" pitchFamily="34" charset="0"/>
              </a:rPr>
              <a:t>=171135</a:t>
            </a:r>
            <a:r>
              <a:rPr lang="en-US" dirty="0"/>
              <a:t> </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$80M: New York, NY - https://</a:t>
            </a:r>
            <a:r>
              <a:rPr lang="en-US" sz="1800" b="0" i="0" u="none" strike="noStrike" dirty="0" err="1">
                <a:solidFill>
                  <a:srgbClr val="000000"/>
                </a:solidFill>
                <a:effectLst/>
                <a:latin typeface="Calibri" panose="020F0502020204030204" pitchFamily="34" charset="0"/>
              </a:rPr>
              <a:t>www.law.com</a:t>
            </a:r>
            <a:r>
              <a:rPr lang="en-US" sz="1800" b="0" i="0" u="none" strike="noStrike" dirty="0">
                <a:solidFill>
                  <a:srgbClr val="000000"/>
                </a:solidFill>
                <a:effectLst/>
                <a:latin typeface="Calibri" panose="020F0502020204030204" pitchFamily="34" charset="0"/>
              </a:rPr>
              <a:t>/</a:t>
            </a:r>
            <a:r>
              <a:rPr lang="en-US" sz="1800" b="0" i="0" u="none" strike="noStrike" dirty="0" err="1">
                <a:solidFill>
                  <a:srgbClr val="000000"/>
                </a:solidFill>
                <a:effectLst/>
                <a:latin typeface="Calibri" panose="020F0502020204030204" pitchFamily="34" charset="0"/>
              </a:rPr>
              <a:t>newyorklawjournal</a:t>
            </a:r>
            <a:r>
              <a:rPr lang="en-US" sz="1800" b="0" i="0" u="none" strike="noStrike" dirty="0">
                <a:solidFill>
                  <a:srgbClr val="000000"/>
                </a:solidFill>
                <a:effectLst/>
                <a:latin typeface="Calibri" panose="020F0502020204030204" pitchFamily="34" charset="0"/>
              </a:rPr>
              <a:t>/2022/10/24/80m-medical-malpractice-jury-award-in-long-running-case-is-limited-by-accord-between-parties/ </a:t>
            </a:r>
            <a:r>
              <a:rPr lang="en-US" dirty="0"/>
              <a:t> </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$77M: Dekalb County, GA - https://</a:t>
            </a:r>
            <a:r>
              <a:rPr lang="en-US" sz="1800" b="0" i="0" u="none" strike="noStrike" dirty="0" err="1">
                <a:solidFill>
                  <a:srgbClr val="000000"/>
                </a:solidFill>
                <a:effectLst/>
                <a:latin typeface="Calibri" panose="020F0502020204030204" pitchFamily="34" charset="0"/>
              </a:rPr>
              <a:t>www.law.com</a:t>
            </a:r>
            <a:r>
              <a:rPr lang="en-US" sz="1800" b="0" i="0" u="none" strike="noStrike" dirty="0">
                <a:solidFill>
                  <a:srgbClr val="000000"/>
                </a:solidFill>
                <a:effectLst/>
                <a:latin typeface="Calibri" panose="020F0502020204030204" pitchFamily="34" charset="0"/>
              </a:rPr>
              <a:t>/</a:t>
            </a:r>
            <a:r>
              <a:rPr lang="en-US" sz="1800" b="0" i="0" u="none" strike="noStrike" dirty="0" err="1">
                <a:solidFill>
                  <a:srgbClr val="000000"/>
                </a:solidFill>
                <a:effectLst/>
                <a:latin typeface="Calibri" panose="020F0502020204030204" pitchFamily="34" charset="0"/>
              </a:rPr>
              <a:t>dailyreportonline</a:t>
            </a:r>
            <a:r>
              <a:rPr lang="en-US" sz="1800" b="0" i="0" u="none" strike="noStrike" dirty="0">
                <a:solidFill>
                  <a:srgbClr val="000000"/>
                </a:solidFill>
                <a:effectLst/>
                <a:latin typeface="Calibri" panose="020F0502020204030204" pitchFamily="34" charset="0"/>
              </a:rPr>
              <a:t>/2022/09/02/dekalb-jurys-77m-med-mal-verdict-appears-to-set-new-georgia-record/?</a:t>
            </a:r>
            <a:r>
              <a:rPr lang="en-US" sz="1800" b="0" i="0" u="none" strike="noStrike" dirty="0" err="1">
                <a:solidFill>
                  <a:srgbClr val="000000"/>
                </a:solidFill>
                <a:effectLst/>
                <a:latin typeface="Calibri" panose="020F0502020204030204" pitchFamily="34" charset="0"/>
              </a:rPr>
              <a:t>slreturn</a:t>
            </a:r>
            <a:r>
              <a:rPr lang="en-US" sz="1800" b="0" i="0" u="none" strike="noStrike" dirty="0">
                <a:solidFill>
                  <a:srgbClr val="000000"/>
                </a:solidFill>
                <a:effectLst/>
                <a:latin typeface="Calibri" panose="020F0502020204030204" pitchFamily="34" charset="0"/>
              </a:rPr>
              <a:t>=20221018090823 </a:t>
            </a:r>
            <a:r>
              <a:rPr lang="en-US" dirty="0"/>
              <a:t> </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$75M: Roswell, GA - https://</a:t>
            </a:r>
            <a:r>
              <a:rPr lang="en-US" sz="1800" b="0" i="0" u="none" strike="noStrike" dirty="0" err="1">
                <a:solidFill>
                  <a:srgbClr val="000000"/>
                </a:solidFill>
                <a:effectLst/>
                <a:latin typeface="Calibri" panose="020F0502020204030204" pitchFamily="34" charset="0"/>
              </a:rPr>
              <a:t>radiologybusiness.com</a:t>
            </a:r>
            <a:r>
              <a:rPr lang="en-US" sz="1800" b="0" i="0" u="none" strike="noStrike" dirty="0">
                <a:solidFill>
                  <a:srgbClr val="000000"/>
                </a:solidFill>
                <a:effectLst/>
                <a:latin typeface="Calibri" panose="020F0502020204030204" pitchFamily="34" charset="0"/>
              </a:rPr>
              <a:t>/topics/patient-care/75m-malpractice-verdict-splits-fault-between-er-doctor-radiologist </a:t>
            </a:r>
            <a:r>
              <a:rPr lang="en-US" dirty="0"/>
              <a:t> </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$69M: Tampa, FL - https://</a:t>
            </a:r>
            <a:r>
              <a:rPr lang="en-US" sz="1800" b="0" i="0" u="none" strike="noStrike" dirty="0" err="1">
                <a:solidFill>
                  <a:srgbClr val="000000"/>
                </a:solidFill>
                <a:effectLst/>
                <a:latin typeface="Calibri" panose="020F0502020204030204" pitchFamily="34" charset="0"/>
              </a:rPr>
              <a:t>blog.cvn.com</a:t>
            </a:r>
            <a:r>
              <a:rPr lang="en-US" sz="1800" b="0" i="0" u="none" strike="noStrike" dirty="0">
                <a:solidFill>
                  <a:srgbClr val="000000"/>
                </a:solidFill>
                <a:effectLst/>
                <a:latin typeface="Calibri" panose="020F0502020204030204" pitchFamily="34" charset="0"/>
              </a:rPr>
              <a:t>/jury-awards-68.6m-in-med-mal-trial-over-womans-profound-brain-injury-following-sodium-imbalance </a:t>
            </a:r>
            <a:r>
              <a:rPr lang="en-US" dirty="0"/>
              <a:t> </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$52M: Albuquerque, NM - https://</a:t>
            </a:r>
            <a:r>
              <a:rPr lang="en-US" sz="1800" b="0" i="0" u="none" strike="noStrike" dirty="0" err="1">
                <a:solidFill>
                  <a:srgbClr val="000000"/>
                </a:solidFill>
                <a:effectLst/>
                <a:latin typeface="Calibri" panose="020F0502020204030204" pitchFamily="34" charset="0"/>
              </a:rPr>
              <a:t>www.globenewswire.com</a:t>
            </a:r>
            <a:r>
              <a:rPr lang="en-US" sz="1800" b="0" i="0" u="none" strike="noStrike" dirty="0">
                <a:solidFill>
                  <a:srgbClr val="000000"/>
                </a:solidFill>
                <a:effectLst/>
                <a:latin typeface="Calibri" panose="020F0502020204030204" pitchFamily="34" charset="0"/>
              </a:rPr>
              <a:t>/news-release/2023/01/25/2595506/0/</a:t>
            </a:r>
            <a:r>
              <a:rPr lang="en-US" sz="1800" b="0" i="0" u="none" strike="noStrike" dirty="0" err="1">
                <a:solidFill>
                  <a:srgbClr val="000000"/>
                </a:solidFill>
                <a:effectLst/>
                <a:latin typeface="Calibri" panose="020F0502020204030204" pitchFamily="34" charset="0"/>
              </a:rPr>
              <a:t>en</a:t>
            </a:r>
            <a:r>
              <a:rPr lang="en-US" sz="1800" b="0" i="0" u="none" strike="noStrike" dirty="0">
                <a:solidFill>
                  <a:srgbClr val="000000"/>
                </a:solidFill>
                <a:effectLst/>
                <a:latin typeface="Calibri" panose="020F0502020204030204" pitchFamily="34" charset="0"/>
              </a:rPr>
              <a:t>/Albuquerque-Jurors-Issue-52-Million-Verdict-in-Insurance-Bad-Faith-Lawsuit.html</a:t>
            </a:r>
            <a:r>
              <a:rPr lang="en-US" dirty="0"/>
              <a:t> </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$49M: Park Ridge, IL - https://</a:t>
            </a:r>
            <a:r>
              <a:rPr lang="en-US" sz="1800" b="0" i="0" u="none" strike="noStrike" dirty="0" err="1">
                <a:solidFill>
                  <a:srgbClr val="000000"/>
                </a:solidFill>
                <a:effectLst/>
                <a:latin typeface="Calibri" panose="020F0502020204030204" pitchFamily="34" charset="0"/>
              </a:rPr>
              <a:t>www.chicagolawbulletin.com</a:t>
            </a:r>
            <a:r>
              <a:rPr lang="en-US" sz="1800" b="0" i="0" u="none" strike="noStrike" dirty="0">
                <a:solidFill>
                  <a:srgbClr val="000000"/>
                </a:solidFill>
                <a:effectLst/>
                <a:latin typeface="Calibri" panose="020F0502020204030204" pitchFamily="34" charset="0"/>
              </a:rPr>
              <a:t>/cook-jury-49m-medical-malpractice-abdomen-20220321</a:t>
            </a:r>
            <a:r>
              <a:rPr lang="en-US" dirty="0"/>
              <a:t> </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$47M: Las Vegas, NV - https://</a:t>
            </a:r>
            <a:r>
              <a:rPr lang="en-US" sz="1800" b="0" i="0" u="none" strike="noStrike" dirty="0" err="1">
                <a:solidFill>
                  <a:srgbClr val="000000"/>
                </a:solidFill>
                <a:effectLst/>
                <a:latin typeface="Calibri" panose="020F0502020204030204" pitchFamily="34" charset="0"/>
              </a:rPr>
              <a:t>www.reviewjournal.com</a:t>
            </a:r>
            <a:r>
              <a:rPr lang="en-US" sz="1800" b="0" i="0" u="none" strike="noStrike" dirty="0">
                <a:solidFill>
                  <a:srgbClr val="000000"/>
                </a:solidFill>
                <a:effectLst/>
                <a:latin typeface="Calibri" panose="020F0502020204030204" pitchFamily="34" charset="0"/>
              </a:rPr>
              <a:t>/crime/courts/woman-with-locked-in-syndrome-awarded-47m-in-malpractice-suit-2726235/</a:t>
            </a:r>
            <a:r>
              <a:rPr lang="en-US" dirty="0"/>
              <a:t> </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$45M: Chicago, IL - https://</a:t>
            </a:r>
            <a:r>
              <a:rPr lang="en-US" sz="1800" b="0" i="0" u="none" strike="noStrike" dirty="0" err="1">
                <a:solidFill>
                  <a:srgbClr val="000000"/>
                </a:solidFill>
                <a:effectLst/>
                <a:latin typeface="Calibri" panose="020F0502020204030204" pitchFamily="34" charset="0"/>
              </a:rPr>
              <a:t>www.evidencevideo.com</a:t>
            </a:r>
            <a:r>
              <a:rPr lang="en-US" sz="1800" b="0" i="0" u="none" strike="noStrike" dirty="0">
                <a:solidFill>
                  <a:srgbClr val="000000"/>
                </a:solidFill>
                <a:effectLst/>
                <a:latin typeface="Calibri" panose="020F0502020204030204" pitchFamily="34" charset="0"/>
              </a:rPr>
              <a:t>/45-3m-verdict-in-veterans-brain-damage-case/</a:t>
            </a:r>
            <a:r>
              <a:rPr lang="en-US" dirty="0"/>
              <a:t> </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$44M: Philadelphia, PA - https://</a:t>
            </a:r>
            <a:r>
              <a:rPr lang="en-US" sz="1800" b="0" i="0" u="none" strike="noStrike" dirty="0" err="1">
                <a:solidFill>
                  <a:srgbClr val="000000"/>
                </a:solidFill>
                <a:effectLst/>
                <a:latin typeface="Calibri" panose="020F0502020204030204" pitchFamily="34" charset="0"/>
              </a:rPr>
              <a:t>www.cnn.com</a:t>
            </a:r>
            <a:r>
              <a:rPr lang="en-US" sz="1800" b="0" i="0" u="none" strike="noStrike" dirty="0">
                <a:solidFill>
                  <a:srgbClr val="000000"/>
                </a:solidFill>
                <a:effectLst/>
                <a:latin typeface="Calibri" panose="020F0502020204030204" pitchFamily="34" charset="0"/>
              </a:rPr>
              <a:t>/2023/02/15/sport/</a:t>
            </a:r>
            <a:r>
              <a:rPr lang="en-US" sz="1800" b="0" i="0" u="none" strike="noStrike" dirty="0" err="1">
                <a:solidFill>
                  <a:srgbClr val="000000"/>
                </a:solidFill>
                <a:effectLst/>
                <a:latin typeface="Calibri" panose="020F0502020204030204" pitchFamily="34" charset="0"/>
              </a:rPr>
              <a:t>chris</a:t>
            </a:r>
            <a:r>
              <a:rPr lang="en-US" sz="1800" b="0" i="0" u="none" strike="noStrike" dirty="0">
                <a:solidFill>
                  <a:srgbClr val="000000"/>
                </a:solidFill>
                <a:effectLst/>
                <a:latin typeface="Calibri" panose="020F0502020204030204" pitchFamily="34" charset="0"/>
              </a:rPr>
              <a:t>-</a:t>
            </a:r>
            <a:r>
              <a:rPr lang="en-US" sz="1800" b="0" i="0" u="none" strike="noStrike" dirty="0" err="1">
                <a:solidFill>
                  <a:srgbClr val="000000"/>
                </a:solidFill>
                <a:effectLst/>
                <a:latin typeface="Calibri" panose="020F0502020204030204" pitchFamily="34" charset="0"/>
              </a:rPr>
              <a:t>maragos</a:t>
            </a:r>
            <a:r>
              <a:rPr lang="en-US" sz="1800" b="0" i="0" u="none" strike="noStrike" dirty="0">
                <a:solidFill>
                  <a:srgbClr val="000000"/>
                </a:solidFill>
                <a:effectLst/>
                <a:latin typeface="Calibri" panose="020F0502020204030204" pitchFamily="34" charset="0"/>
              </a:rPr>
              <a:t>-wins-medical-malpractice-case-</a:t>
            </a:r>
            <a:r>
              <a:rPr lang="en-US" sz="1800" b="0" i="0" u="none" strike="noStrike" dirty="0" err="1">
                <a:solidFill>
                  <a:srgbClr val="000000"/>
                </a:solidFill>
                <a:effectLst/>
                <a:latin typeface="Calibri" panose="020F0502020204030204" pitchFamily="34" charset="0"/>
              </a:rPr>
              <a:t>spt</a:t>
            </a:r>
            <a:r>
              <a:rPr lang="en-US" sz="1800" b="0" i="0" u="none" strike="noStrike" dirty="0">
                <a:solidFill>
                  <a:srgbClr val="000000"/>
                </a:solidFill>
                <a:effectLst/>
                <a:latin typeface="Calibri" panose="020F0502020204030204" pitchFamily="34" charset="0"/>
              </a:rPr>
              <a:t>-</a:t>
            </a:r>
            <a:r>
              <a:rPr lang="en-US" sz="1800" b="0" i="0" u="none" strike="noStrike" dirty="0" err="1">
                <a:solidFill>
                  <a:srgbClr val="000000"/>
                </a:solidFill>
                <a:effectLst/>
                <a:latin typeface="Calibri" panose="020F0502020204030204" pitchFamily="34" charset="0"/>
              </a:rPr>
              <a:t>intl</a:t>
            </a:r>
            <a:r>
              <a:rPr lang="en-US" sz="1800" b="0" i="0" u="none" strike="noStrike" dirty="0">
                <a:solidFill>
                  <a:srgbClr val="000000"/>
                </a:solidFill>
                <a:effectLst/>
                <a:latin typeface="Calibri" panose="020F0502020204030204" pitchFamily="34" charset="0"/>
              </a:rPr>
              <a:t>/</a:t>
            </a:r>
            <a:r>
              <a:rPr lang="en-US" sz="1800" b="0" i="0" u="none" strike="noStrike" dirty="0" err="1">
                <a:solidFill>
                  <a:srgbClr val="000000"/>
                </a:solidFill>
                <a:effectLst/>
                <a:latin typeface="Calibri" panose="020F0502020204030204" pitchFamily="34" charset="0"/>
              </a:rPr>
              <a:t>index.html</a:t>
            </a:r>
            <a:r>
              <a:rPr lang="en-US" dirty="0"/>
              <a:t> </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$42M: Chicago, IL - https://</a:t>
            </a:r>
            <a:r>
              <a:rPr lang="en-US" sz="1800" b="0" i="0" u="none" strike="noStrike" dirty="0" err="1">
                <a:solidFill>
                  <a:srgbClr val="000000"/>
                </a:solidFill>
                <a:effectLst/>
                <a:latin typeface="Calibri" panose="020F0502020204030204" pitchFamily="34" charset="0"/>
              </a:rPr>
              <a:t>www.corboydemetrio.com</a:t>
            </a:r>
            <a:r>
              <a:rPr lang="en-US" sz="1800" b="0" i="0" u="none" strike="noStrike" dirty="0">
                <a:solidFill>
                  <a:srgbClr val="000000"/>
                </a:solidFill>
                <a:effectLst/>
                <a:latin typeface="Calibri" panose="020F0502020204030204" pitchFamily="34" charset="0"/>
              </a:rPr>
              <a:t>/newsroom-news-2242</a:t>
            </a:r>
            <a:r>
              <a:rPr lang="en-US" dirty="0"/>
              <a:t> </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$40M: Mattoon, IL - https://</a:t>
            </a:r>
            <a:r>
              <a:rPr lang="en-US" sz="1800" b="0" i="0" u="none" strike="noStrike" dirty="0" err="1">
                <a:solidFill>
                  <a:srgbClr val="000000"/>
                </a:solidFill>
                <a:effectLst/>
                <a:latin typeface="Calibri" panose="020F0502020204030204" pitchFamily="34" charset="0"/>
              </a:rPr>
              <a:t>pantagraph.com</a:t>
            </a:r>
            <a:r>
              <a:rPr lang="en-US" sz="1800" b="0" i="0" u="none" strike="noStrike" dirty="0">
                <a:solidFill>
                  <a:srgbClr val="000000"/>
                </a:solidFill>
                <a:effectLst/>
                <a:latin typeface="Calibri" panose="020F0502020204030204" pitchFamily="34" charset="0"/>
              </a:rPr>
              <a:t>/news/local/40-million-awarded-in-central-illinois-malpractice-suit/article_ac81fa40-ccc1-11ed-8a55-2ffa4b15c482.html#:~:text=CHARLESTON%20—%20A%2019-year-,Sarah%20Bush%20Lincoln%20Health%20Center</a:t>
            </a:r>
            <a:r>
              <a:rPr lang="en-US" dirty="0"/>
              <a:t> </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$35M: Mobile, AL - https://</a:t>
            </a:r>
            <a:r>
              <a:rPr lang="en-US" sz="1800" b="0" i="0" u="none" strike="noStrike" dirty="0" err="1">
                <a:solidFill>
                  <a:srgbClr val="000000"/>
                </a:solidFill>
                <a:effectLst/>
                <a:latin typeface="Calibri" panose="020F0502020204030204" pitchFamily="34" charset="0"/>
              </a:rPr>
              <a:t>www.prnewswire.com</a:t>
            </a:r>
            <a:r>
              <a:rPr lang="en-US" sz="1800" b="0" i="0" u="none" strike="noStrike" dirty="0">
                <a:solidFill>
                  <a:srgbClr val="000000"/>
                </a:solidFill>
                <a:effectLst/>
                <a:latin typeface="Calibri" panose="020F0502020204030204" pitchFamily="34" charset="0"/>
              </a:rPr>
              <a:t>/news-releases/35-million-verdict-against-springhill-medical-center-for-death-after-thumb-surgery-301488027.html</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$35M: Evanston, IL - https://</a:t>
            </a:r>
            <a:r>
              <a:rPr lang="en-US" sz="1800" b="0" i="0" u="none" strike="noStrike" dirty="0" err="1">
                <a:solidFill>
                  <a:srgbClr val="000000"/>
                </a:solidFill>
                <a:effectLst/>
                <a:latin typeface="Calibri" panose="020F0502020204030204" pitchFamily="34" charset="0"/>
              </a:rPr>
              <a:t>www.beckershospitalreview.com</a:t>
            </a:r>
            <a:r>
              <a:rPr lang="en-US" sz="1800" b="0" i="0" u="none" strike="noStrike" dirty="0">
                <a:solidFill>
                  <a:srgbClr val="000000"/>
                </a:solidFill>
                <a:effectLst/>
                <a:latin typeface="Calibri" panose="020F0502020204030204" pitchFamily="34" charset="0"/>
              </a:rPr>
              <a:t>/legal-regulatory-issues/northshore-physician-to-pay-35m-settlement-in-negligence-suit.html</a:t>
            </a:r>
            <a:r>
              <a:rPr lang="en-US" dirty="0"/>
              <a:t> </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$34M: Springfield, MO - https://www.ky3.com/2022/03/16/greene-county-jury-awards-34-million-malpractice-verdict-case-against-coxhealth/</a:t>
            </a:r>
            <a:r>
              <a:rPr lang="en-US" dirty="0"/>
              <a:t> </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$34M: Towson, MD - https://</a:t>
            </a:r>
            <a:r>
              <a:rPr lang="en-US" sz="1800" b="0" i="0" u="none" strike="noStrike" dirty="0" err="1">
                <a:solidFill>
                  <a:srgbClr val="000000"/>
                </a:solidFill>
                <a:effectLst/>
                <a:latin typeface="Calibri" panose="020F0502020204030204" pitchFamily="34" charset="0"/>
              </a:rPr>
              <a:t>www.beckershospitalreview.com</a:t>
            </a:r>
            <a:r>
              <a:rPr lang="en-US" sz="1800" b="0" i="0" u="none" strike="noStrike" dirty="0">
                <a:solidFill>
                  <a:srgbClr val="000000"/>
                </a:solidFill>
                <a:effectLst/>
                <a:latin typeface="Calibri" panose="020F0502020204030204" pitchFamily="34" charset="0"/>
              </a:rPr>
              <a:t>/legal-regulatory-issues/jury-delivers-34m-verdict-against-maryland-hospital.html?utm_medium=</a:t>
            </a:r>
            <a:r>
              <a:rPr lang="en-US" sz="1800" b="0" i="0" u="none" strike="noStrike" dirty="0" err="1">
                <a:solidFill>
                  <a:srgbClr val="000000"/>
                </a:solidFill>
                <a:effectLst/>
                <a:latin typeface="Calibri" panose="020F0502020204030204" pitchFamily="34" charset="0"/>
              </a:rPr>
              <a:t>email&amp;utm_content</a:t>
            </a:r>
            <a:r>
              <a:rPr lang="en-US" sz="1800" b="0" i="0" u="none" strike="noStrike" dirty="0">
                <a:solidFill>
                  <a:srgbClr val="000000"/>
                </a:solidFill>
                <a:effectLst/>
                <a:latin typeface="Calibri" panose="020F0502020204030204" pitchFamily="34" charset="0"/>
              </a:rPr>
              <a:t>=newsletter</a:t>
            </a:r>
            <a:r>
              <a:rPr lang="en-US" dirty="0"/>
              <a:t> </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$31M: Sacramento, CA - https://</a:t>
            </a:r>
            <a:r>
              <a:rPr lang="en-US" sz="1800" b="0" i="0" u="none" strike="noStrike" dirty="0" err="1">
                <a:solidFill>
                  <a:srgbClr val="000000"/>
                </a:solidFill>
                <a:effectLst/>
                <a:latin typeface="Calibri" panose="020F0502020204030204" pitchFamily="34" charset="0"/>
              </a:rPr>
              <a:t>www.prweb.com</a:t>
            </a:r>
            <a:r>
              <a:rPr lang="en-US" sz="1800" b="0" i="0" u="none" strike="noStrike" dirty="0">
                <a:solidFill>
                  <a:srgbClr val="000000"/>
                </a:solidFill>
                <a:effectLst/>
                <a:latin typeface="Calibri" panose="020F0502020204030204" pitchFamily="34" charset="0"/>
              </a:rPr>
              <a:t>/releases/2023/01/prweb19140012.htm</a:t>
            </a:r>
            <a:r>
              <a:rPr lang="en-US" dirty="0"/>
              <a:t> </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$30M: Lawrenceville, GA - https://</a:t>
            </a:r>
            <a:r>
              <a:rPr lang="en-US" sz="1800" b="0" i="0" u="none" strike="noStrike" dirty="0" err="1">
                <a:solidFill>
                  <a:srgbClr val="000000"/>
                </a:solidFill>
                <a:effectLst/>
                <a:latin typeface="Calibri" panose="020F0502020204030204" pitchFamily="34" charset="0"/>
              </a:rPr>
              <a:t>blog.cvn.com</a:t>
            </a:r>
            <a:r>
              <a:rPr lang="en-US" sz="1800" b="0" i="0" u="none" strike="noStrike" dirty="0">
                <a:solidFill>
                  <a:srgbClr val="000000"/>
                </a:solidFill>
                <a:effectLst/>
                <a:latin typeface="Calibri" panose="020F0502020204030204" pitchFamily="34" charset="0"/>
              </a:rPr>
              <a:t>/30m-verdict-hits-ga-hospital-doctor-in-birth-injury-med-mal-trial </a:t>
            </a:r>
            <a:r>
              <a:rPr lang="en-US" dirty="0"/>
              <a:t> </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$29M: Marysville, CA - https://</a:t>
            </a:r>
            <a:r>
              <a:rPr lang="en-US" sz="1800" b="0" i="0" u="none" strike="noStrike" dirty="0" err="1">
                <a:solidFill>
                  <a:srgbClr val="000000"/>
                </a:solidFill>
                <a:effectLst/>
                <a:latin typeface="Calibri" panose="020F0502020204030204" pitchFamily="34" charset="0"/>
              </a:rPr>
              <a:t>www.trains.com</a:t>
            </a:r>
            <a:r>
              <a:rPr lang="en-US" sz="1800" b="0" i="0" u="none" strike="noStrike" dirty="0">
                <a:solidFill>
                  <a:srgbClr val="000000"/>
                </a:solidFill>
                <a:effectLst/>
                <a:latin typeface="Calibri" panose="020F0502020204030204" pitchFamily="34" charset="0"/>
              </a:rPr>
              <a:t>/</a:t>
            </a:r>
            <a:r>
              <a:rPr lang="en-US" sz="1800" b="0" i="0" u="none" strike="noStrike" dirty="0" err="1">
                <a:solidFill>
                  <a:srgbClr val="000000"/>
                </a:solidFill>
                <a:effectLst/>
                <a:latin typeface="Calibri" panose="020F0502020204030204" pitchFamily="34" charset="0"/>
              </a:rPr>
              <a:t>trn</a:t>
            </a:r>
            <a:r>
              <a:rPr lang="en-US" sz="1800" b="0" i="0" u="none" strike="noStrike" dirty="0">
                <a:solidFill>
                  <a:srgbClr val="000000"/>
                </a:solidFill>
                <a:effectLst/>
                <a:latin typeface="Calibri" panose="020F0502020204030204" pitchFamily="34" charset="0"/>
              </a:rPr>
              <a:t>/news-reviews/news-wire/jury-awards-28-6-million-to-man-who-lost-legs-when-hit-by-amtrak-train/</a:t>
            </a:r>
            <a:r>
              <a:rPr lang="en-US" dirty="0"/>
              <a:t> </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$29M: New York, NY - https://</a:t>
            </a:r>
            <a:r>
              <a:rPr lang="en-US" sz="1800" b="0" i="0" u="none" strike="noStrike" dirty="0" err="1">
                <a:solidFill>
                  <a:srgbClr val="000000"/>
                </a:solidFill>
                <a:effectLst/>
                <a:latin typeface="Calibri" panose="020F0502020204030204" pitchFamily="34" charset="0"/>
              </a:rPr>
              <a:t>www.cbssports.com</a:t>
            </a:r>
            <a:r>
              <a:rPr lang="en-US" sz="1800" b="0" i="0" u="none" strike="noStrike" dirty="0">
                <a:solidFill>
                  <a:srgbClr val="000000"/>
                </a:solidFill>
                <a:effectLst/>
                <a:latin typeface="Calibri" panose="020F0502020204030204" pitchFamily="34" charset="0"/>
              </a:rPr>
              <a:t>/</a:t>
            </a:r>
            <a:r>
              <a:rPr lang="en-US" sz="1800" b="0" i="0" u="none" strike="noStrike" dirty="0" err="1">
                <a:solidFill>
                  <a:srgbClr val="000000"/>
                </a:solidFill>
                <a:effectLst/>
                <a:latin typeface="Calibri" panose="020F0502020204030204" pitchFamily="34" charset="0"/>
              </a:rPr>
              <a:t>nfl</a:t>
            </a:r>
            <a:r>
              <a:rPr lang="en-US" sz="1800" b="0" i="0" u="none" strike="noStrike" dirty="0">
                <a:solidFill>
                  <a:srgbClr val="000000"/>
                </a:solidFill>
                <a:effectLst/>
                <a:latin typeface="Calibri" panose="020F0502020204030204" pitchFamily="34" charset="0"/>
              </a:rPr>
              <a:t>/news/former-giants-running-back-michael-cox-wins-over-28-million-in-medical-malpractice-case/ </a:t>
            </a:r>
            <a:r>
              <a:rPr lang="en-US" dirty="0"/>
              <a:t> </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$27M: Polk County, IA - https://</a:t>
            </a:r>
            <a:r>
              <a:rPr lang="en-US" sz="1800" b="0" i="0" u="none" strike="noStrike" dirty="0" err="1">
                <a:solidFill>
                  <a:srgbClr val="000000"/>
                </a:solidFill>
                <a:effectLst/>
                <a:latin typeface="Calibri" panose="020F0502020204030204" pitchFamily="34" charset="0"/>
              </a:rPr>
              <a:t>www.desmoinesregister.com</a:t>
            </a:r>
            <a:r>
              <a:rPr lang="en-US" sz="1800" b="0" i="0" u="none" strike="noStrike" dirty="0">
                <a:solidFill>
                  <a:srgbClr val="000000"/>
                </a:solidFill>
                <a:effectLst/>
                <a:latin typeface="Calibri" panose="020F0502020204030204" pitchFamily="34" charset="0"/>
              </a:rPr>
              <a:t>/story/news/health/2022/11/22/jury-awards-iowa-man-millions-after-meningitis-misdiagnosed-flu-symptoms/69668716007/ </a:t>
            </a:r>
            <a:r>
              <a:rPr lang="en-US" dirty="0"/>
              <a:t> </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$27M: Spokane, WA - https://</a:t>
            </a:r>
            <a:r>
              <a:rPr lang="en-US" sz="1800" b="0" i="0" u="none" strike="noStrike" dirty="0" err="1">
                <a:solidFill>
                  <a:srgbClr val="000000"/>
                </a:solidFill>
                <a:effectLst/>
                <a:latin typeface="Calibri" panose="020F0502020204030204" pitchFamily="34" charset="0"/>
              </a:rPr>
              <a:t>www.spokesman.com</a:t>
            </a:r>
            <a:r>
              <a:rPr lang="en-US" sz="1800" b="0" i="0" u="none" strike="noStrike" dirty="0">
                <a:solidFill>
                  <a:srgbClr val="000000"/>
                </a:solidFill>
                <a:effectLst/>
                <a:latin typeface="Calibri" panose="020F0502020204030204" pitchFamily="34" charset="0"/>
              </a:rPr>
              <a:t>/stories/2022/</a:t>
            </a:r>
            <a:r>
              <a:rPr lang="en-US" sz="1800" b="0" i="0" u="none" strike="noStrike" dirty="0" err="1">
                <a:solidFill>
                  <a:srgbClr val="000000"/>
                </a:solidFill>
                <a:effectLst/>
                <a:latin typeface="Calibri" panose="020F0502020204030204" pitchFamily="34" charset="0"/>
              </a:rPr>
              <a:t>jul</a:t>
            </a:r>
            <a:r>
              <a:rPr lang="en-US" sz="1800" b="0" i="0" u="none" strike="noStrike" dirty="0">
                <a:solidFill>
                  <a:srgbClr val="000000"/>
                </a:solidFill>
                <a:effectLst/>
                <a:latin typeface="Calibri" panose="020F0502020204030204" pitchFamily="34" charset="0"/>
              </a:rPr>
              <a:t>/20/jury-awards-27-million-to-the-estate-of-woman-who-/</a:t>
            </a:r>
            <a:r>
              <a:rPr lang="en-US" dirty="0"/>
              <a:t> </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$26M: Fontana, CA - https://</a:t>
            </a:r>
            <a:r>
              <a:rPr lang="en-US" sz="1800" b="0" i="0" u="none" strike="noStrike" dirty="0" err="1">
                <a:solidFill>
                  <a:srgbClr val="000000"/>
                </a:solidFill>
                <a:effectLst/>
                <a:latin typeface="Calibri" panose="020F0502020204030204" pitchFamily="34" charset="0"/>
              </a:rPr>
              <a:t>www.prnewswire.com</a:t>
            </a:r>
            <a:r>
              <a:rPr lang="en-US" sz="1800" b="0" i="0" u="none" strike="noStrike" dirty="0">
                <a:solidFill>
                  <a:srgbClr val="000000"/>
                </a:solidFill>
                <a:effectLst/>
                <a:latin typeface="Calibri" panose="020F0502020204030204" pitchFamily="34" charset="0"/>
              </a:rPr>
              <a:t>/news-releases/kaiser-arbitrator-awards-injured-child-over-25-6-million-301527651.html </a:t>
            </a:r>
            <a:r>
              <a:rPr lang="en-US" dirty="0"/>
              <a:t> </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$26M: Wilkes-Barre, PA - https://</a:t>
            </a:r>
            <a:r>
              <a:rPr lang="en-US" sz="1800" b="0" i="0" u="none" strike="noStrike" dirty="0" err="1">
                <a:solidFill>
                  <a:srgbClr val="000000"/>
                </a:solidFill>
                <a:effectLst/>
                <a:latin typeface="Calibri" panose="020F0502020204030204" pitchFamily="34" charset="0"/>
              </a:rPr>
              <a:t>www.timesleader.com</a:t>
            </a:r>
            <a:r>
              <a:rPr lang="en-US" sz="1800" b="0" i="0" u="none" strike="noStrike" dirty="0">
                <a:solidFill>
                  <a:srgbClr val="000000"/>
                </a:solidFill>
                <a:effectLst/>
                <a:latin typeface="Calibri" panose="020F0502020204030204" pitchFamily="34" charset="0"/>
              </a:rPr>
              <a:t>/news/1583280/jury-awards-26-million-after-medical-malpractice-trial </a:t>
            </a:r>
            <a:r>
              <a:rPr lang="en-US" dirty="0"/>
              <a:t> </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$25M: Kansas City, MO - https://</a:t>
            </a:r>
            <a:r>
              <a:rPr lang="en-US" sz="1800" b="0" i="0" u="none" strike="noStrike" dirty="0" err="1">
                <a:solidFill>
                  <a:srgbClr val="000000"/>
                </a:solidFill>
                <a:effectLst/>
                <a:latin typeface="Calibri" panose="020F0502020204030204" pitchFamily="34" charset="0"/>
              </a:rPr>
              <a:t>www.prnewswire.com</a:t>
            </a:r>
            <a:r>
              <a:rPr lang="en-US" sz="1800" b="0" i="0" u="none" strike="noStrike" dirty="0">
                <a:solidFill>
                  <a:srgbClr val="000000"/>
                </a:solidFill>
                <a:effectLst/>
                <a:latin typeface="Calibri" panose="020F0502020204030204" pitchFamily="34" charset="0"/>
              </a:rPr>
              <a:t>/news-releases/jury-awards-injured-baby-25-4m-in-kc-metros-largest-medical-malpractice-verdict-301519306.html </a:t>
            </a:r>
            <a:r>
              <a:rPr lang="en-US" dirty="0"/>
              <a:t> </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$21M: Montgomery, AL - https://</a:t>
            </a:r>
            <a:r>
              <a:rPr lang="en-US" sz="1800" b="0" i="0" u="none" strike="noStrike" dirty="0" err="1">
                <a:solidFill>
                  <a:srgbClr val="000000"/>
                </a:solidFill>
                <a:effectLst/>
                <a:latin typeface="Calibri" panose="020F0502020204030204" pitchFamily="34" charset="0"/>
              </a:rPr>
              <a:t>www.al.com</a:t>
            </a:r>
            <a:r>
              <a:rPr lang="en-US" sz="1800" b="0" i="0" u="none" strike="noStrike" dirty="0">
                <a:solidFill>
                  <a:srgbClr val="000000"/>
                </a:solidFill>
                <a:effectLst/>
                <a:latin typeface="Calibri" panose="020F0502020204030204" pitchFamily="34" charset="0"/>
              </a:rPr>
              <a:t>/news/2022/11/alabama-jury-awards-21-million-to-mom-who-lost-newborn-after-missed-diagnosis.html</a:t>
            </a:r>
            <a:r>
              <a:rPr lang="en-US" dirty="0"/>
              <a:t> </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$21M: Bowling Green, KY - https://</a:t>
            </a:r>
            <a:r>
              <a:rPr lang="en-US" sz="1800" b="0" i="0" u="none" strike="noStrike" dirty="0" err="1">
                <a:solidFill>
                  <a:srgbClr val="000000"/>
                </a:solidFill>
                <a:effectLst/>
                <a:latin typeface="Calibri" panose="020F0502020204030204" pitchFamily="34" charset="0"/>
              </a:rPr>
              <a:t>www.bgdailynews.com</a:t>
            </a:r>
            <a:r>
              <a:rPr lang="en-US" sz="1800" b="0" i="0" u="none" strike="noStrike" dirty="0">
                <a:solidFill>
                  <a:srgbClr val="000000"/>
                </a:solidFill>
                <a:effectLst/>
                <a:latin typeface="Calibri" panose="020F0502020204030204" pitchFamily="34" charset="0"/>
              </a:rPr>
              <a:t>/news/jury-awards-21-million-in-bg-medical-malpractice-trial/article_06f577c5-c178-5b3d-8be3-d2d9385567e3.html </a:t>
            </a:r>
            <a:r>
              <a:rPr lang="en-US" dirty="0"/>
              <a:t> </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$21M: Dallas, TX - https://</a:t>
            </a:r>
            <a:r>
              <a:rPr lang="en-US" sz="1800" b="0" i="0" u="none" strike="noStrike" dirty="0" err="1">
                <a:solidFill>
                  <a:srgbClr val="000000"/>
                </a:solidFill>
                <a:effectLst/>
                <a:latin typeface="Calibri" panose="020F0502020204030204" pitchFamily="34" charset="0"/>
              </a:rPr>
              <a:t>www.dallasnews.com</a:t>
            </a:r>
            <a:r>
              <a:rPr lang="en-US" sz="1800" b="0" i="0" u="none" strike="noStrike" dirty="0">
                <a:solidFill>
                  <a:srgbClr val="000000"/>
                </a:solidFill>
                <a:effectLst/>
                <a:latin typeface="Calibri" panose="020F0502020204030204" pitchFamily="34" charset="0"/>
              </a:rPr>
              <a:t>/news/courts/2022/10/31/jury-awards-21-million-to-man-in-vegetative-state-after-leg-surgery-at-dallas-hospital/ </a:t>
            </a:r>
            <a:r>
              <a:rPr lang="en-US" dirty="0"/>
              <a:t> </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$21M: Essex County, NJ - https://</a:t>
            </a:r>
            <a:r>
              <a:rPr lang="en-US" sz="1800" b="0" i="0" u="none" strike="noStrike" dirty="0" err="1">
                <a:solidFill>
                  <a:srgbClr val="000000"/>
                </a:solidFill>
                <a:effectLst/>
                <a:latin typeface="Calibri" panose="020F0502020204030204" pitchFamily="34" charset="0"/>
              </a:rPr>
              <a:t>www.law.com</a:t>
            </a:r>
            <a:r>
              <a:rPr lang="en-US" sz="1800" b="0" i="0" u="none" strike="noStrike" dirty="0">
                <a:solidFill>
                  <a:srgbClr val="000000"/>
                </a:solidFill>
                <a:effectLst/>
                <a:latin typeface="Calibri" panose="020F0502020204030204" pitchFamily="34" charset="0"/>
              </a:rPr>
              <a:t>/</a:t>
            </a:r>
            <a:r>
              <a:rPr lang="en-US" sz="1800" b="0" i="0" u="none" strike="noStrike" dirty="0" err="1">
                <a:solidFill>
                  <a:srgbClr val="000000"/>
                </a:solidFill>
                <a:effectLst/>
                <a:latin typeface="Calibri" panose="020F0502020204030204" pitchFamily="34" charset="0"/>
              </a:rPr>
              <a:t>njlawjournal</a:t>
            </a:r>
            <a:r>
              <a:rPr lang="en-US" sz="1800" b="0" i="0" u="none" strike="noStrike" dirty="0">
                <a:solidFill>
                  <a:srgbClr val="000000"/>
                </a:solidFill>
                <a:effectLst/>
                <a:latin typeface="Calibri" panose="020F0502020204030204" pitchFamily="34" charset="0"/>
              </a:rPr>
              <a:t>/2023/03/31/essex-county-jury-returns-20-9m-verdict-in-med-mal-suit-over-double-amputation/</a:t>
            </a:r>
            <a:r>
              <a:rPr lang="en-US" dirty="0"/>
              <a:t> </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$20M: Oak Lawn, IL - https://</a:t>
            </a:r>
            <a:r>
              <a:rPr lang="en-US" sz="1800" b="0" i="0" u="none" strike="noStrike" dirty="0" err="1">
                <a:solidFill>
                  <a:srgbClr val="000000"/>
                </a:solidFill>
                <a:effectLst/>
                <a:latin typeface="Calibri" panose="020F0502020204030204" pitchFamily="34" charset="0"/>
              </a:rPr>
              <a:t>chicago.suntimes.com</a:t>
            </a:r>
            <a:r>
              <a:rPr lang="en-US" sz="1800" b="0" i="0" u="none" strike="noStrike" dirty="0">
                <a:solidFill>
                  <a:srgbClr val="000000"/>
                </a:solidFill>
                <a:effectLst/>
                <a:latin typeface="Calibri" panose="020F0502020204030204" pitchFamily="34" charset="0"/>
              </a:rPr>
              <a:t>/2022/6/27/23184866/advocate-</a:t>
            </a:r>
            <a:r>
              <a:rPr lang="en-US" sz="1800" b="0" i="0" u="none" strike="noStrike" dirty="0" err="1">
                <a:solidFill>
                  <a:srgbClr val="000000"/>
                </a:solidFill>
                <a:effectLst/>
                <a:latin typeface="Calibri" panose="020F0502020204030204" pitchFamily="34" charset="0"/>
              </a:rPr>
              <a:t>christ</a:t>
            </a:r>
            <a:r>
              <a:rPr lang="en-US" sz="1800" b="0" i="0" u="none" strike="noStrike" dirty="0">
                <a:solidFill>
                  <a:srgbClr val="000000"/>
                </a:solidFill>
                <a:effectLst/>
                <a:latin typeface="Calibri" panose="020F0502020204030204" pitchFamily="34" charset="0"/>
              </a:rPr>
              <a:t>-hospital-brain-damage-jury-award </a:t>
            </a:r>
            <a:r>
              <a:rPr lang="en-US" dirty="0"/>
              <a:t> </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$20M: Philadelphia, PA - https://</a:t>
            </a:r>
            <a:r>
              <a:rPr lang="en-US" sz="1800" b="0" i="0" u="none" strike="noStrike" dirty="0" err="1">
                <a:solidFill>
                  <a:srgbClr val="000000"/>
                </a:solidFill>
                <a:effectLst/>
                <a:latin typeface="Calibri" panose="020F0502020204030204" pitchFamily="34" charset="0"/>
              </a:rPr>
              <a:t>www.law.com</a:t>
            </a:r>
            <a:r>
              <a:rPr lang="en-US" sz="1800" b="0" i="0" u="none" strike="noStrike" dirty="0">
                <a:solidFill>
                  <a:srgbClr val="000000"/>
                </a:solidFill>
                <a:effectLst/>
                <a:latin typeface="Calibri" panose="020F0502020204030204" pitchFamily="34" charset="0"/>
              </a:rPr>
              <a:t>/</a:t>
            </a:r>
            <a:r>
              <a:rPr lang="en-US" sz="1800" b="0" i="0" u="none" strike="noStrike" dirty="0" err="1">
                <a:solidFill>
                  <a:srgbClr val="000000"/>
                </a:solidFill>
                <a:effectLst/>
                <a:latin typeface="Calibri" panose="020F0502020204030204" pitchFamily="34" charset="0"/>
              </a:rPr>
              <a:t>thelegalintelligencer</a:t>
            </a:r>
            <a:r>
              <a:rPr lang="en-US" sz="1800" b="0" i="0" u="none" strike="noStrike" dirty="0">
                <a:solidFill>
                  <a:srgbClr val="000000"/>
                </a:solidFill>
                <a:effectLst/>
                <a:latin typeface="Calibri" panose="020F0502020204030204" pitchFamily="34" charset="0"/>
              </a:rPr>
              <a:t>/2022/09/22/jury-returns-19-7m-to-penn-medicine-patient-largest-state-medical-malpractice-verdict-in-2022/#:~:text=A%20Philadelphia%20jury%20handed%20up,Pennsylvania%20so%20far%20in%202022 </a:t>
            </a:r>
            <a:r>
              <a:rPr lang="en-US" dirty="0"/>
              <a:t> </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$20M: Lowell, MA - https://</a:t>
            </a:r>
            <a:r>
              <a:rPr lang="en-US" sz="1800" b="0" i="0" u="none" strike="noStrike" dirty="0" err="1">
                <a:solidFill>
                  <a:srgbClr val="000000"/>
                </a:solidFill>
                <a:effectLst/>
                <a:latin typeface="Calibri" panose="020F0502020204030204" pitchFamily="34" charset="0"/>
              </a:rPr>
              <a:t>www.boston.com</a:t>
            </a:r>
            <a:r>
              <a:rPr lang="en-US" sz="1800" b="0" i="0" u="none" strike="noStrike" dirty="0">
                <a:solidFill>
                  <a:srgbClr val="000000"/>
                </a:solidFill>
                <a:effectLst/>
                <a:latin typeface="Calibri" panose="020F0502020204030204" pitchFamily="34" charset="0"/>
              </a:rPr>
              <a:t>/news/the-</a:t>
            </a:r>
            <a:r>
              <a:rPr lang="en-US" sz="1800" b="0" i="0" u="none" strike="noStrike" dirty="0" err="1">
                <a:solidFill>
                  <a:srgbClr val="000000"/>
                </a:solidFill>
                <a:effectLst/>
                <a:latin typeface="Calibri" panose="020F0502020204030204" pitchFamily="34" charset="0"/>
              </a:rPr>
              <a:t>boston</a:t>
            </a:r>
            <a:r>
              <a:rPr lang="en-US" sz="1800" b="0" i="0" u="none" strike="noStrike" dirty="0">
                <a:solidFill>
                  <a:srgbClr val="000000"/>
                </a:solidFill>
                <a:effectLst/>
                <a:latin typeface="Calibri" panose="020F0502020204030204" pitchFamily="34" charset="0"/>
              </a:rPr>
              <a:t>-globe/2023/03/28/jury-awards-20-million-to-man-who-lost-a-leg-after-hospital-missed-blood-clot/</a:t>
            </a:r>
            <a:r>
              <a:rPr lang="en-US" dirty="0"/>
              <a:t> </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$19M: Bayfield County, WI - https://</a:t>
            </a:r>
            <a:r>
              <a:rPr lang="en-US" sz="1800" b="0" i="0" u="none" strike="noStrike" dirty="0" err="1">
                <a:solidFill>
                  <a:srgbClr val="000000"/>
                </a:solidFill>
                <a:effectLst/>
                <a:latin typeface="Calibri" panose="020F0502020204030204" pitchFamily="34" charset="0"/>
              </a:rPr>
              <a:t>www.wpr.org</a:t>
            </a:r>
            <a:r>
              <a:rPr lang="en-US" sz="1800" b="0" i="0" u="none" strike="noStrike" dirty="0">
                <a:solidFill>
                  <a:srgbClr val="000000"/>
                </a:solidFill>
                <a:effectLst/>
                <a:latin typeface="Calibri" panose="020F0502020204030204" pitchFamily="34" charset="0"/>
              </a:rPr>
              <a:t>/bayfield-county-jury-awards-nearly-19m-family-medical-malpractice-lawsuit</a:t>
            </a:r>
            <a:r>
              <a:rPr lang="en-US" dirty="0"/>
              <a:t> </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$18M: Norman, OK - https://</a:t>
            </a:r>
            <a:r>
              <a:rPr lang="en-US" sz="1800" b="0" i="0" u="none" strike="noStrike" dirty="0" err="1">
                <a:solidFill>
                  <a:srgbClr val="000000"/>
                </a:solidFill>
                <a:effectLst/>
                <a:latin typeface="Calibri" panose="020F0502020204030204" pitchFamily="34" charset="0"/>
              </a:rPr>
              <a:t>medicalmalpracticelawyers.com</a:t>
            </a:r>
            <a:r>
              <a:rPr lang="en-US" sz="1800" b="0" i="0" u="none" strike="noStrike" dirty="0">
                <a:solidFill>
                  <a:srgbClr val="000000"/>
                </a:solidFill>
                <a:effectLst/>
                <a:latin typeface="Calibri" panose="020F0502020204030204" pitchFamily="34" charset="0"/>
              </a:rPr>
              <a:t>/17-5-million-oklahoma-medical-malpractice-verdict/ </a:t>
            </a:r>
            <a:r>
              <a:rPr lang="en-US" dirty="0"/>
              <a:t> </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$18M: West Chester, PA - https://</a:t>
            </a:r>
            <a:r>
              <a:rPr lang="en-US" sz="1800" b="0" i="0" u="none" strike="noStrike" dirty="0" err="1">
                <a:solidFill>
                  <a:srgbClr val="000000"/>
                </a:solidFill>
                <a:effectLst/>
                <a:latin typeface="Calibri" panose="020F0502020204030204" pitchFamily="34" charset="0"/>
              </a:rPr>
              <a:t>www.dailylocal.com</a:t>
            </a:r>
            <a:r>
              <a:rPr lang="en-US" sz="1800" b="0" i="0" u="none" strike="noStrike" dirty="0">
                <a:solidFill>
                  <a:srgbClr val="000000"/>
                </a:solidFill>
                <a:effectLst/>
                <a:latin typeface="Calibri" panose="020F0502020204030204" pitchFamily="34" charset="0"/>
              </a:rPr>
              <a:t>/2022/07/22/chester-county-woman-22-wins-18-million-jury-verdict-in-breast-cancer-malpractice-case/ </a:t>
            </a:r>
            <a:r>
              <a:rPr lang="en-US" dirty="0"/>
              <a:t> </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$18M: Charleston, WV - https://</a:t>
            </a:r>
            <a:r>
              <a:rPr lang="en-US" sz="1800" b="0" i="0" u="none" strike="noStrike" dirty="0" err="1">
                <a:solidFill>
                  <a:srgbClr val="000000"/>
                </a:solidFill>
                <a:effectLst/>
                <a:latin typeface="Calibri" panose="020F0502020204030204" pitchFamily="34" charset="0"/>
              </a:rPr>
              <a:t>apnews.com</a:t>
            </a:r>
            <a:r>
              <a:rPr lang="en-US" sz="1800" b="0" i="0" u="none" strike="noStrike" dirty="0">
                <a:solidFill>
                  <a:srgbClr val="000000"/>
                </a:solidFill>
                <a:effectLst/>
                <a:latin typeface="Calibri" panose="020F0502020204030204" pitchFamily="34" charset="0"/>
              </a:rPr>
              <a:t>/article/health-stroke-lawsuits-wv-state-wire-accidents-4f4632e58f1cfb1624d441743376a9a4 </a:t>
            </a:r>
            <a:r>
              <a:rPr lang="en-US" dirty="0"/>
              <a:t> </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$17M: Canton, MI - https://</a:t>
            </a:r>
            <a:r>
              <a:rPr lang="en-US" sz="1800" b="0" i="0" u="none" strike="noStrike" dirty="0" err="1">
                <a:solidFill>
                  <a:srgbClr val="000000"/>
                </a:solidFill>
                <a:effectLst/>
                <a:latin typeface="Calibri" panose="020F0502020204030204" pitchFamily="34" charset="0"/>
              </a:rPr>
              <a:t>milawyersweekly.com</a:t>
            </a:r>
            <a:r>
              <a:rPr lang="en-US" sz="1800" b="0" i="0" u="none" strike="noStrike" dirty="0">
                <a:solidFill>
                  <a:srgbClr val="000000"/>
                </a:solidFill>
                <a:effectLst/>
                <a:latin typeface="Calibri" panose="020F0502020204030204" pitchFamily="34" charset="0"/>
              </a:rPr>
              <a:t>/news/2023/02/28/michigans-million-dollar-verdicts-and-settlements-for-2022/</a:t>
            </a:r>
            <a:r>
              <a:rPr lang="en-US" dirty="0"/>
              <a:t> </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$16M: Melbourne, FL - https://</a:t>
            </a:r>
            <a:r>
              <a:rPr lang="en-US" sz="1800" b="0" i="0" u="none" strike="noStrike" dirty="0" err="1">
                <a:solidFill>
                  <a:srgbClr val="000000"/>
                </a:solidFill>
                <a:effectLst/>
                <a:latin typeface="Calibri" panose="020F0502020204030204" pitchFamily="34" charset="0"/>
              </a:rPr>
              <a:t>www.medscape.com</a:t>
            </a:r>
            <a:r>
              <a:rPr lang="en-US" sz="1800" b="0" i="0" u="none" strike="noStrike" dirty="0">
                <a:solidFill>
                  <a:srgbClr val="000000"/>
                </a:solidFill>
                <a:effectLst/>
                <a:latin typeface="Calibri" panose="020F0502020204030204" pitchFamily="34" charset="0"/>
              </a:rPr>
              <a:t>/</a:t>
            </a:r>
            <a:r>
              <a:rPr lang="en-US" sz="1800" b="0" i="0" u="none" strike="noStrike" dirty="0" err="1">
                <a:solidFill>
                  <a:srgbClr val="000000"/>
                </a:solidFill>
                <a:effectLst/>
                <a:latin typeface="Calibri" panose="020F0502020204030204" pitchFamily="34" charset="0"/>
              </a:rPr>
              <a:t>viewarticle</a:t>
            </a:r>
            <a:r>
              <a:rPr lang="en-US" sz="1800" b="0" i="0" u="none" strike="noStrike" dirty="0">
                <a:solidFill>
                  <a:srgbClr val="000000"/>
                </a:solidFill>
                <a:effectLst/>
                <a:latin typeface="Calibri" panose="020F0502020204030204" pitchFamily="34" charset="0"/>
              </a:rPr>
              <a:t>/979680 </a:t>
            </a:r>
            <a:r>
              <a:rPr lang="en-US" dirty="0"/>
              <a:t> </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$16M: Beaver County, PA - https://</a:t>
            </a:r>
            <a:r>
              <a:rPr lang="en-US" sz="1800" b="0" i="0" u="none" strike="noStrike" dirty="0" err="1">
                <a:solidFill>
                  <a:srgbClr val="000000"/>
                </a:solidFill>
                <a:effectLst/>
                <a:latin typeface="Calibri" panose="020F0502020204030204" pitchFamily="34" charset="0"/>
              </a:rPr>
              <a:t>www.law.com</a:t>
            </a:r>
            <a:r>
              <a:rPr lang="en-US" sz="1800" b="0" i="0" u="none" strike="noStrike" dirty="0">
                <a:solidFill>
                  <a:srgbClr val="000000"/>
                </a:solidFill>
                <a:effectLst/>
                <a:latin typeface="Calibri" panose="020F0502020204030204" pitchFamily="34" charset="0"/>
              </a:rPr>
              <a:t>/</a:t>
            </a:r>
            <a:r>
              <a:rPr lang="en-US" sz="1800" b="0" i="0" u="none" strike="noStrike" dirty="0" err="1">
                <a:solidFill>
                  <a:srgbClr val="000000"/>
                </a:solidFill>
                <a:effectLst/>
                <a:latin typeface="Calibri" panose="020F0502020204030204" pitchFamily="34" charset="0"/>
              </a:rPr>
              <a:t>thelegalintelligencer</a:t>
            </a:r>
            <a:r>
              <a:rPr lang="en-US" sz="1800" b="0" i="0" u="none" strike="noStrike" dirty="0">
                <a:solidFill>
                  <a:srgbClr val="000000"/>
                </a:solidFill>
                <a:effectLst/>
                <a:latin typeface="Calibri" panose="020F0502020204030204" pitchFamily="34" charset="0"/>
              </a:rPr>
              <a:t>/2023/03/16/western-pa-jury-awards-couple-16m-verdict-in-med-mal-case/?</a:t>
            </a:r>
            <a:r>
              <a:rPr lang="en-US" sz="1800" b="0" i="0" u="none" strike="noStrike" dirty="0" err="1">
                <a:solidFill>
                  <a:srgbClr val="000000"/>
                </a:solidFill>
                <a:effectLst/>
                <a:latin typeface="Calibri" panose="020F0502020204030204" pitchFamily="34" charset="0"/>
              </a:rPr>
              <a:t>slreturn</a:t>
            </a:r>
            <a:r>
              <a:rPr lang="en-US" sz="1800" b="0" i="0" u="none" strike="noStrike" dirty="0">
                <a:solidFill>
                  <a:srgbClr val="000000"/>
                </a:solidFill>
                <a:effectLst/>
                <a:latin typeface="Calibri" panose="020F0502020204030204" pitchFamily="34" charset="0"/>
              </a:rPr>
              <a:t>=20230220131943</a:t>
            </a:r>
            <a:r>
              <a:rPr lang="en-US" dirty="0"/>
              <a:t> </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$14M: Los Angeles, CA - https://</a:t>
            </a:r>
            <a:r>
              <a:rPr lang="en-US" sz="1800" b="0" i="0" u="none" strike="noStrike" dirty="0" err="1">
                <a:solidFill>
                  <a:srgbClr val="000000"/>
                </a:solidFill>
                <a:effectLst/>
                <a:latin typeface="Calibri" panose="020F0502020204030204" pitchFamily="34" charset="0"/>
              </a:rPr>
              <a:t>shernoff.com</a:t>
            </a:r>
            <a:r>
              <a:rPr lang="en-US" sz="1800" b="0" i="0" u="none" strike="noStrike" dirty="0">
                <a:solidFill>
                  <a:srgbClr val="000000"/>
                </a:solidFill>
                <a:effectLst/>
                <a:latin typeface="Calibri" panose="020F0502020204030204" pitchFamily="34" charset="0"/>
              </a:rPr>
              <a:t>/</a:t>
            </a:r>
            <a:r>
              <a:rPr lang="en-US" sz="1800" b="0" i="0" u="none" strike="noStrike" dirty="0" err="1">
                <a:solidFill>
                  <a:srgbClr val="000000"/>
                </a:solidFill>
                <a:effectLst/>
                <a:latin typeface="Calibri" panose="020F0502020204030204" pitchFamily="34" charset="0"/>
              </a:rPr>
              <a:t>our_news</a:t>
            </a:r>
            <a:r>
              <a:rPr lang="en-US" sz="1800" b="0" i="0" u="none" strike="noStrike" dirty="0">
                <a:solidFill>
                  <a:srgbClr val="000000"/>
                </a:solidFill>
                <a:effectLst/>
                <a:latin typeface="Calibri" panose="020F0502020204030204" pitchFamily="34" charset="0"/>
              </a:rPr>
              <a:t>/los-angeles-jury-awards-14-42-million-including-7-5-million-in-punitive-damages-to-a-woman-who-became-addicted-to-opiates-because-of-health-nets-delays-in-referrals-to-specialists/</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$14M: Bethesda, MD - https://</a:t>
            </a:r>
            <a:r>
              <a:rPr lang="en-US" sz="1800" b="0" i="0" u="none" strike="noStrike" dirty="0" err="1">
                <a:solidFill>
                  <a:srgbClr val="000000"/>
                </a:solidFill>
                <a:effectLst/>
                <a:latin typeface="Calibri" panose="020F0502020204030204" pitchFamily="34" charset="0"/>
              </a:rPr>
              <a:t>thedailyrecord.com</a:t>
            </a:r>
            <a:r>
              <a:rPr lang="en-US" sz="1800" b="0" i="0" u="none" strike="noStrike" dirty="0">
                <a:solidFill>
                  <a:srgbClr val="000000"/>
                </a:solidFill>
                <a:effectLst/>
                <a:latin typeface="Calibri" panose="020F0502020204030204" pitchFamily="34" charset="0"/>
              </a:rPr>
              <a:t>/2022/07/27/family-wins-14-million-medical-malpractice-verdict-over-sons-botched-surgery/ </a:t>
            </a:r>
            <a:r>
              <a:rPr lang="en-US" dirty="0"/>
              <a:t> </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$14M: Ada County, ID - https://</a:t>
            </a:r>
            <a:r>
              <a:rPr lang="en-US" sz="1800" b="0" i="0" u="none" strike="noStrike" dirty="0" err="1">
                <a:solidFill>
                  <a:srgbClr val="000000"/>
                </a:solidFill>
                <a:effectLst/>
                <a:latin typeface="Calibri" panose="020F0502020204030204" pitchFamily="34" charset="0"/>
              </a:rPr>
              <a:t>www.idahostatesman.com</a:t>
            </a:r>
            <a:r>
              <a:rPr lang="en-US" sz="1800" b="0" i="0" u="none" strike="noStrike" dirty="0">
                <a:solidFill>
                  <a:srgbClr val="000000"/>
                </a:solidFill>
                <a:effectLst/>
                <a:latin typeface="Calibri" panose="020F0502020204030204" pitchFamily="34" charset="0"/>
              </a:rPr>
              <a:t>/news/business/article272586104.html</a:t>
            </a:r>
            <a:r>
              <a:rPr lang="en-US" dirty="0"/>
              <a:t> </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$13M: Westport, CT - https://</a:t>
            </a:r>
            <a:r>
              <a:rPr lang="en-US" sz="1800" b="0" i="0" u="none" strike="noStrike" dirty="0" err="1">
                <a:solidFill>
                  <a:srgbClr val="000000"/>
                </a:solidFill>
                <a:effectLst/>
                <a:latin typeface="Calibri" panose="020F0502020204030204" pitchFamily="34" charset="0"/>
              </a:rPr>
              <a:t>www.nhregister.com</a:t>
            </a:r>
            <a:r>
              <a:rPr lang="en-US" sz="1800" b="0" i="0" u="none" strike="noStrike" dirty="0">
                <a:solidFill>
                  <a:srgbClr val="000000"/>
                </a:solidFill>
                <a:effectLst/>
                <a:latin typeface="Calibri" panose="020F0502020204030204" pitchFamily="34" charset="0"/>
              </a:rPr>
              <a:t>/news/article/Stamford-Hospital-ordered-to-pay-Westport-man-s-17131326.php</a:t>
            </a:r>
            <a:r>
              <a:rPr lang="en-US" dirty="0"/>
              <a:t> </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$13M: Bel Air, MD - https://</a:t>
            </a:r>
            <a:r>
              <a:rPr lang="en-US" sz="1800" b="0" i="0" u="none" strike="noStrike" dirty="0" err="1">
                <a:solidFill>
                  <a:srgbClr val="000000"/>
                </a:solidFill>
                <a:effectLst/>
                <a:latin typeface="Calibri" panose="020F0502020204030204" pitchFamily="34" charset="0"/>
              </a:rPr>
              <a:t>thedailyrecord.com</a:t>
            </a:r>
            <a:r>
              <a:rPr lang="en-US" sz="1800" b="0" i="0" u="none" strike="noStrike" dirty="0">
                <a:solidFill>
                  <a:srgbClr val="000000"/>
                </a:solidFill>
                <a:effectLst/>
                <a:latin typeface="Calibri" panose="020F0502020204030204" pitchFamily="34" charset="0"/>
              </a:rPr>
              <a:t>/2022/08/02/jury-awards-13m-in-harford-county-malpractice-case-stemming-from-2004-birth/ </a:t>
            </a:r>
            <a:r>
              <a:rPr lang="en-US" dirty="0"/>
              <a:t> </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$12M: Orlando, FL - https://</a:t>
            </a:r>
            <a:r>
              <a:rPr lang="en-US" sz="1800" b="0" i="0" u="none" strike="noStrike" dirty="0" err="1">
                <a:solidFill>
                  <a:srgbClr val="000000"/>
                </a:solidFill>
                <a:effectLst/>
                <a:latin typeface="Calibri" panose="020F0502020204030204" pitchFamily="34" charset="0"/>
              </a:rPr>
              <a:t>blog.cvn.com</a:t>
            </a:r>
            <a:r>
              <a:rPr lang="en-US" sz="1800" b="0" i="0" u="none" strike="noStrike" dirty="0">
                <a:solidFill>
                  <a:srgbClr val="000000"/>
                </a:solidFill>
                <a:effectLst/>
                <a:latin typeface="Calibri" panose="020F0502020204030204" pitchFamily="34" charset="0"/>
              </a:rPr>
              <a:t>/12.35m-verdict-after-life-care-centers-of-america-found-largely-liable-for-patients-bone-deep-pressure-sore</a:t>
            </a:r>
            <a:r>
              <a:rPr lang="en-US" dirty="0"/>
              <a:t> </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$12M: Beaumont, TX - https://</a:t>
            </a:r>
            <a:r>
              <a:rPr lang="en-US" sz="1800" b="0" i="0" u="none" strike="noStrike" dirty="0" err="1">
                <a:solidFill>
                  <a:srgbClr val="000000"/>
                </a:solidFill>
                <a:effectLst/>
                <a:latin typeface="Calibri" panose="020F0502020204030204" pitchFamily="34" charset="0"/>
              </a:rPr>
              <a:t>medicalmalpracticelawyers.com</a:t>
            </a:r>
            <a:r>
              <a:rPr lang="en-US" sz="1800" b="0" i="0" u="none" strike="noStrike" dirty="0">
                <a:solidFill>
                  <a:srgbClr val="000000"/>
                </a:solidFill>
                <a:effectLst/>
                <a:latin typeface="Calibri" panose="020F0502020204030204" pitchFamily="34" charset="0"/>
              </a:rPr>
              <a:t>/11-9-million-texas-birth-injury-medical-malpractice-verdict-reduced-to-2-19-million-due-to-texas-cap-on-damages/</a:t>
            </a:r>
            <a:r>
              <a:rPr lang="en-US" dirty="0"/>
              <a:t> </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$11M: Miami, FL - https://</a:t>
            </a:r>
            <a:r>
              <a:rPr lang="en-US" sz="1800" b="0" i="0" u="none" strike="noStrike" dirty="0" err="1">
                <a:solidFill>
                  <a:srgbClr val="000000"/>
                </a:solidFill>
                <a:effectLst/>
                <a:latin typeface="Calibri" panose="020F0502020204030204" pitchFamily="34" charset="0"/>
              </a:rPr>
              <a:t>www.law.com</a:t>
            </a:r>
            <a:r>
              <a:rPr lang="en-US" sz="1800" b="0" i="0" u="none" strike="noStrike" dirty="0">
                <a:solidFill>
                  <a:srgbClr val="000000"/>
                </a:solidFill>
                <a:effectLst/>
                <a:latin typeface="Calibri" panose="020F0502020204030204" pitchFamily="34" charset="0"/>
              </a:rPr>
              <a:t>/</a:t>
            </a:r>
            <a:r>
              <a:rPr lang="en-US" sz="1800" b="0" i="0" u="none" strike="noStrike" dirty="0" err="1">
                <a:solidFill>
                  <a:srgbClr val="000000"/>
                </a:solidFill>
                <a:effectLst/>
                <a:latin typeface="Calibri" panose="020F0502020204030204" pitchFamily="34" charset="0"/>
              </a:rPr>
              <a:t>dailybusinessreview</a:t>
            </a:r>
            <a:r>
              <a:rPr lang="en-US" sz="1800" b="0" i="0" u="none" strike="noStrike" dirty="0">
                <a:solidFill>
                  <a:srgbClr val="000000"/>
                </a:solidFill>
                <a:effectLst/>
                <a:latin typeface="Calibri" panose="020F0502020204030204" pitchFamily="34" charset="0"/>
              </a:rPr>
              <a:t>/2022/12/14/miami-dade-jury-returns-award-of-more-than-11-million-in-nursing-home-litigation/</a:t>
            </a:r>
            <a:r>
              <a:rPr lang="en-US" dirty="0"/>
              <a:t> </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$11M: Crown Point, IN - https://</a:t>
            </a:r>
            <a:r>
              <a:rPr lang="en-US" sz="1800" b="0" i="0" u="none" strike="noStrike" dirty="0" err="1">
                <a:solidFill>
                  <a:srgbClr val="000000"/>
                </a:solidFill>
                <a:effectLst/>
                <a:latin typeface="Calibri" panose="020F0502020204030204" pitchFamily="34" charset="0"/>
              </a:rPr>
              <a:t>www.nwitimes.com</a:t>
            </a:r>
            <a:r>
              <a:rPr lang="en-US" sz="1800" b="0" i="0" u="none" strike="noStrike" dirty="0">
                <a:solidFill>
                  <a:srgbClr val="000000"/>
                </a:solidFill>
                <a:effectLst/>
                <a:latin typeface="Calibri" panose="020F0502020204030204" pitchFamily="34" charset="0"/>
              </a:rPr>
              <a:t>/news/local/crime-and-courts/jury-awards-northlake-patient-11-million-in-malpractice-lawsuit/article_e8311fdc-57f9-551b-ac3f-2b52518fb2de.html </a:t>
            </a:r>
            <a:r>
              <a:rPr lang="en-US" dirty="0"/>
              <a:t> </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$11M: Cobb County, GA - https://</a:t>
            </a:r>
            <a:r>
              <a:rPr lang="en-US" sz="1800" b="0" i="0" u="none" strike="noStrike" dirty="0" err="1">
                <a:solidFill>
                  <a:srgbClr val="000000"/>
                </a:solidFill>
                <a:effectLst/>
                <a:latin typeface="Calibri" panose="020F0502020204030204" pitchFamily="34" charset="0"/>
              </a:rPr>
              <a:t>www.shampsilk.com</a:t>
            </a:r>
            <a:r>
              <a:rPr lang="en-US" sz="1800" b="0" i="0" u="none" strike="noStrike" dirty="0">
                <a:solidFill>
                  <a:srgbClr val="000000"/>
                </a:solidFill>
                <a:effectLst/>
                <a:latin typeface="Calibri" panose="020F0502020204030204" pitchFamily="34" charset="0"/>
              </a:rPr>
              <a:t>/blog/shamp-silk-obtains-105-million-medical-malpractice-verdict</a:t>
            </a:r>
            <a:r>
              <a:rPr lang="en-US" dirty="0"/>
              <a:t> </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$10M: Dallas, TX - https://</a:t>
            </a:r>
            <a:r>
              <a:rPr lang="en-US" sz="1800" b="0" i="0" u="none" strike="noStrike" dirty="0" err="1">
                <a:solidFill>
                  <a:srgbClr val="000000"/>
                </a:solidFill>
                <a:effectLst/>
                <a:latin typeface="Calibri" panose="020F0502020204030204" pitchFamily="34" charset="0"/>
              </a:rPr>
              <a:t>blog.cvn.com</a:t>
            </a:r>
            <a:r>
              <a:rPr lang="en-US" sz="1800" b="0" i="0" u="none" strike="noStrike" dirty="0">
                <a:solidFill>
                  <a:srgbClr val="000000"/>
                </a:solidFill>
                <a:effectLst/>
                <a:latin typeface="Calibri" panose="020F0502020204030204" pitchFamily="34" charset="0"/>
              </a:rPr>
              <a:t>/texas-jury-returns-10m-medical-malpractice-verdict-for-paralyzed-patient-beating-hospitals-450k-settlement-offer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6B8ED94-7AF3-46BC-9D1B-02A18D960438}" type="slidenum">
              <a:rPr lang="en-US" smtClean="0"/>
              <a:t>6</a:t>
            </a:fld>
            <a:endParaRPr lang="en-US"/>
          </a:p>
        </p:txBody>
      </p:sp>
    </p:spTree>
    <p:extLst>
      <p:ext uri="{BB962C8B-B14F-4D97-AF65-F5344CB8AC3E}">
        <p14:creationId xmlns:p14="http://schemas.microsoft.com/office/powerpoint/2010/main" val="432428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16B8ED94-7AF3-46BC-9D1B-02A18D960438}" type="slidenum">
              <a:rPr lang="en-US" smtClean="0"/>
              <a:t>7</a:t>
            </a:fld>
            <a:endParaRPr lang="en-US"/>
          </a:p>
        </p:txBody>
      </p:sp>
    </p:spTree>
    <p:extLst>
      <p:ext uri="{BB962C8B-B14F-4D97-AF65-F5344CB8AC3E}">
        <p14:creationId xmlns:p14="http://schemas.microsoft.com/office/powerpoint/2010/main" val="396566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1" dirty="0"/>
              <a:t>Sources:</a:t>
            </a:r>
            <a:endParaRPr lang="en-US" sz="1000" b="0" i="1" kern="120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1" kern="1200" dirty="0">
                <a:solidFill>
                  <a:schemeClr val="tx1"/>
                </a:solidFill>
                <a:latin typeface="+mn-lt"/>
                <a:ea typeface="+mn-ea"/>
                <a:cs typeface="+mn-cs"/>
              </a:rPr>
              <a:t>February 2019 – Texas DOI appoints a rehabilitator for </a:t>
            </a:r>
            <a:r>
              <a:rPr lang="en-US" sz="1000" b="0" i="1" kern="1200" dirty="0" err="1">
                <a:solidFill>
                  <a:schemeClr val="tx1"/>
                </a:solidFill>
                <a:latin typeface="+mn-lt"/>
                <a:ea typeface="+mn-ea"/>
                <a:cs typeface="+mn-cs"/>
              </a:rPr>
              <a:t>Capson</a:t>
            </a:r>
            <a:r>
              <a:rPr lang="en-US" sz="1000" b="0" i="1" kern="1200" dirty="0">
                <a:solidFill>
                  <a:schemeClr val="tx1"/>
                </a:solidFill>
                <a:latin typeface="+mn-lt"/>
                <a:ea typeface="+mn-ea"/>
                <a:cs typeface="+mn-cs"/>
              </a:rPr>
              <a:t> Physicians Insurance Company – https://</a:t>
            </a:r>
            <a:r>
              <a:rPr lang="en-US" sz="1000" b="0" i="1" kern="1200" dirty="0" err="1">
                <a:solidFill>
                  <a:schemeClr val="tx1"/>
                </a:solidFill>
                <a:latin typeface="+mn-lt"/>
                <a:ea typeface="+mn-ea"/>
                <a:cs typeface="+mn-cs"/>
              </a:rPr>
              <a:t>bit.ly</a:t>
            </a:r>
            <a:r>
              <a:rPr lang="en-US" sz="1000" b="0" i="1" kern="1200" dirty="0">
                <a:solidFill>
                  <a:schemeClr val="tx1"/>
                </a:solidFill>
                <a:latin typeface="+mn-lt"/>
                <a:ea typeface="+mn-ea"/>
                <a:cs typeface="+mn-cs"/>
              </a:rPr>
              <a:t>/3COCqA8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1" kern="1200" dirty="0">
                <a:solidFill>
                  <a:schemeClr val="tx1"/>
                </a:solidFill>
                <a:latin typeface="+mn-lt"/>
                <a:ea typeface="+mn-ea"/>
                <a:cs typeface="+mn-cs"/>
              </a:rPr>
              <a:t>June 2019 – Texas DOI orders liquidation of </a:t>
            </a:r>
            <a:r>
              <a:rPr lang="en-US" sz="1000" b="0" i="1" kern="1200" dirty="0" err="1">
                <a:solidFill>
                  <a:schemeClr val="tx1"/>
                </a:solidFill>
                <a:latin typeface="+mn-lt"/>
                <a:ea typeface="+mn-ea"/>
                <a:cs typeface="+mn-cs"/>
              </a:rPr>
              <a:t>Capson</a:t>
            </a:r>
            <a:r>
              <a:rPr lang="en-US" sz="1000" b="0" i="1" kern="1200" dirty="0">
                <a:solidFill>
                  <a:schemeClr val="tx1"/>
                </a:solidFill>
                <a:latin typeface="+mn-lt"/>
                <a:ea typeface="+mn-ea"/>
                <a:cs typeface="+mn-cs"/>
              </a:rPr>
              <a:t> – https://</a:t>
            </a:r>
            <a:r>
              <a:rPr lang="en-US" sz="1000" b="0" i="1" kern="1200" dirty="0" err="1">
                <a:solidFill>
                  <a:schemeClr val="tx1"/>
                </a:solidFill>
                <a:latin typeface="+mn-lt"/>
                <a:ea typeface="+mn-ea"/>
                <a:cs typeface="+mn-cs"/>
              </a:rPr>
              <a:t>bit.ly</a:t>
            </a:r>
            <a:r>
              <a:rPr lang="en-US" sz="1000" b="0" i="1" kern="1200" dirty="0">
                <a:solidFill>
                  <a:schemeClr val="tx1"/>
                </a:solidFill>
                <a:latin typeface="+mn-lt"/>
                <a:ea typeface="+mn-ea"/>
                <a:cs typeface="+mn-cs"/>
              </a:rPr>
              <a:t>/3ROhQUr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1" kern="1200" dirty="0">
                <a:solidFill>
                  <a:schemeClr val="tx1"/>
                </a:solidFill>
                <a:latin typeface="+mn-lt"/>
                <a:ea typeface="+mn-ea"/>
                <a:cs typeface="+mn-cs"/>
              </a:rPr>
              <a:t>August 2019 – Kansas DOI appoints a rehabilitator for Physicians Standard Insurance Company – https://</a:t>
            </a:r>
            <a:r>
              <a:rPr lang="en-US" sz="1000" b="0" i="1" kern="1200" dirty="0" err="1">
                <a:solidFill>
                  <a:schemeClr val="tx1"/>
                </a:solidFill>
                <a:latin typeface="+mn-lt"/>
                <a:ea typeface="+mn-ea"/>
                <a:cs typeface="+mn-cs"/>
              </a:rPr>
              <a:t>bit.ly</a:t>
            </a:r>
            <a:r>
              <a:rPr lang="en-US" sz="1000" b="0" i="1" kern="1200" dirty="0">
                <a:solidFill>
                  <a:schemeClr val="tx1"/>
                </a:solidFill>
                <a:latin typeface="+mn-lt"/>
                <a:ea typeface="+mn-ea"/>
                <a:cs typeface="+mn-cs"/>
              </a:rPr>
              <a:t>/3Cr18Fj</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1" kern="1200" dirty="0">
                <a:solidFill>
                  <a:schemeClr val="tx1"/>
                </a:solidFill>
                <a:latin typeface="+mn-lt"/>
                <a:ea typeface="+mn-ea"/>
                <a:cs typeface="+mn-cs"/>
              </a:rPr>
              <a:t>September 2019 – Multiline commercial carrier One Beacon announces it will exit the MPL line – https://</a:t>
            </a:r>
            <a:r>
              <a:rPr lang="en-US" sz="1000" b="0" i="1" kern="1200" dirty="0" err="1">
                <a:solidFill>
                  <a:schemeClr val="tx1"/>
                </a:solidFill>
                <a:latin typeface="+mn-lt"/>
                <a:ea typeface="+mn-ea"/>
                <a:cs typeface="+mn-cs"/>
              </a:rPr>
              <a:t>bit.ly</a:t>
            </a:r>
            <a:r>
              <a:rPr lang="en-US" sz="1000" b="0" i="1" kern="1200" dirty="0">
                <a:solidFill>
                  <a:schemeClr val="tx1"/>
                </a:solidFill>
                <a:latin typeface="+mn-lt"/>
                <a:ea typeface="+mn-ea"/>
                <a:cs typeface="+mn-cs"/>
              </a:rPr>
              <a:t>/3IyMbEG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1" kern="1200" dirty="0">
                <a:solidFill>
                  <a:schemeClr val="tx1"/>
                </a:solidFill>
                <a:latin typeface="+mn-lt"/>
                <a:ea typeface="+mn-ea"/>
                <a:cs typeface="+mn-cs"/>
              </a:rPr>
              <a:t>October 2019 – Swiss Re, a multiline commercial carrier, exits the MPL line – https://</a:t>
            </a:r>
            <a:r>
              <a:rPr lang="en-US" sz="1000" b="0" i="1" kern="1200" dirty="0" err="1">
                <a:solidFill>
                  <a:schemeClr val="tx1"/>
                </a:solidFill>
                <a:latin typeface="+mn-lt"/>
                <a:ea typeface="+mn-ea"/>
                <a:cs typeface="+mn-cs"/>
              </a:rPr>
              <a:t>bit.ly</a:t>
            </a:r>
            <a:r>
              <a:rPr lang="en-US" sz="1000" b="0" i="1" kern="1200" dirty="0">
                <a:solidFill>
                  <a:schemeClr val="tx1"/>
                </a:solidFill>
                <a:latin typeface="+mn-lt"/>
                <a:ea typeface="+mn-ea"/>
                <a:cs typeface="+mn-cs"/>
              </a:rPr>
              <a:t>/38MfyQE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1" kern="1200" dirty="0">
                <a:solidFill>
                  <a:schemeClr val="tx1"/>
                </a:solidFill>
                <a:latin typeface="+mn-lt"/>
                <a:ea typeface="+mn-ea"/>
                <a:cs typeface="+mn-cs"/>
              </a:rPr>
              <a:t>November 2019 – Kansas DOI orders liquidation of Physicians Standard Insurance Company – https://</a:t>
            </a:r>
            <a:r>
              <a:rPr lang="en-US" sz="1000" b="0" i="1" kern="1200" dirty="0" err="1">
                <a:solidFill>
                  <a:schemeClr val="tx1"/>
                </a:solidFill>
                <a:latin typeface="+mn-lt"/>
                <a:ea typeface="+mn-ea"/>
                <a:cs typeface="+mn-cs"/>
              </a:rPr>
              <a:t>bit.ly</a:t>
            </a:r>
            <a:r>
              <a:rPr lang="en-US" sz="1000" b="0" i="1" kern="1200" dirty="0">
                <a:solidFill>
                  <a:schemeClr val="tx1"/>
                </a:solidFill>
                <a:latin typeface="+mn-lt"/>
                <a:ea typeface="+mn-ea"/>
                <a:cs typeface="+mn-cs"/>
              </a:rPr>
              <a:t>/3CLkIx3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1" dirty="0"/>
              <a:t>August 2020 – QBE, a multiline commercial carrier, </a:t>
            </a:r>
            <a:r>
              <a:rPr lang="en-US" sz="1000" b="0" i="1" dirty="0">
                <a:solidFill>
                  <a:srgbClr val="0070C0"/>
                </a:solidFill>
              </a:rPr>
              <a:t>exits</a:t>
            </a:r>
            <a:r>
              <a:rPr lang="en-US" sz="1000" b="0" i="1" dirty="0"/>
              <a:t> the MPL line – https://</a:t>
            </a:r>
            <a:r>
              <a:rPr lang="en-US" sz="1000" b="0" i="1" dirty="0" err="1"/>
              <a:t>bit.ly</a:t>
            </a:r>
            <a:r>
              <a:rPr lang="en-US" sz="1000" b="0" i="1" dirty="0"/>
              <a:t>/31Zpswp</a:t>
            </a:r>
            <a:endParaRPr lang="en-US" sz="1000" b="0" i="1"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1" dirty="0"/>
              <a:t>October 2020 – Multiline commercial carrier Zurich </a:t>
            </a:r>
            <a:r>
              <a:rPr lang="en-US" sz="1000" b="0" i="1" dirty="0">
                <a:solidFill>
                  <a:srgbClr val="0070C0"/>
                </a:solidFill>
              </a:rPr>
              <a:t>exits</a:t>
            </a:r>
            <a:r>
              <a:rPr lang="en-US" sz="1000" b="0" i="1" dirty="0"/>
              <a:t> the MPL line – https://</a:t>
            </a:r>
            <a:r>
              <a:rPr lang="en-US" sz="1000" b="0" i="1" dirty="0" err="1"/>
              <a:t>bit.ly</a:t>
            </a:r>
            <a:r>
              <a:rPr lang="en-US" sz="1000" b="0" i="1" dirty="0"/>
              <a:t>/3mBaZyz</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1" dirty="0"/>
              <a:t>November 2020 – Reports show the </a:t>
            </a:r>
            <a:r>
              <a:rPr lang="en-US" sz="1000" b="0" i="1" dirty="0">
                <a:solidFill>
                  <a:srgbClr val="F9BC0B"/>
                </a:solidFill>
              </a:rPr>
              <a:t>acquisition</a:t>
            </a:r>
            <a:r>
              <a:rPr lang="en-US" sz="1000" b="0" i="1" dirty="0"/>
              <a:t> of WVMIC by </a:t>
            </a:r>
            <a:r>
              <a:rPr lang="en-US" sz="1000" b="0" i="1" dirty="0" err="1"/>
              <a:t>MagMutual</a:t>
            </a:r>
            <a:r>
              <a:rPr lang="en-US" sz="1000" b="0" i="1" dirty="0"/>
              <a:t> – https://</a:t>
            </a:r>
            <a:r>
              <a:rPr lang="en-US" sz="1000" b="0" i="1" dirty="0" err="1"/>
              <a:t>bit.ly</a:t>
            </a:r>
            <a:r>
              <a:rPr lang="en-US" sz="1000" b="0" i="1" dirty="0"/>
              <a:t>/3SQeUrV</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1" kern="1200" dirty="0">
                <a:solidFill>
                  <a:schemeClr val="tx1"/>
                </a:solidFill>
                <a:latin typeface="+mn-lt"/>
                <a:ea typeface="+mn-ea"/>
                <a:cs typeface="+mn-cs"/>
              </a:rPr>
              <a:t>February 2021 – Vermont DOI appoints a rehabilitator for Emergency Physicians Insurance </a:t>
            </a:r>
            <a:r>
              <a:rPr lang="en-US" sz="1000" b="0" i="1" kern="1200" dirty="0" err="1">
                <a:solidFill>
                  <a:schemeClr val="tx1"/>
                </a:solidFill>
                <a:latin typeface="+mn-lt"/>
                <a:ea typeface="+mn-ea"/>
                <a:cs typeface="+mn-cs"/>
              </a:rPr>
              <a:t>eXchange</a:t>
            </a:r>
            <a:r>
              <a:rPr lang="en-US" sz="1000" b="0" i="1" kern="1200" dirty="0">
                <a:solidFill>
                  <a:schemeClr val="tx1"/>
                </a:solidFill>
                <a:latin typeface="+mn-lt"/>
                <a:ea typeface="+mn-ea"/>
                <a:cs typeface="+mn-cs"/>
              </a:rPr>
              <a:t> RRG – https://</a:t>
            </a:r>
            <a:r>
              <a:rPr lang="en-US" sz="1000" b="0" i="1" kern="1200" dirty="0" err="1">
                <a:solidFill>
                  <a:schemeClr val="tx1"/>
                </a:solidFill>
                <a:latin typeface="+mn-lt"/>
                <a:ea typeface="+mn-ea"/>
                <a:cs typeface="+mn-cs"/>
              </a:rPr>
              <a:t>bit.ly</a:t>
            </a:r>
            <a:r>
              <a:rPr lang="en-US" sz="1000" b="0" i="1" kern="1200" dirty="0">
                <a:solidFill>
                  <a:schemeClr val="tx1"/>
                </a:solidFill>
                <a:latin typeface="+mn-lt"/>
                <a:ea typeface="+mn-ea"/>
                <a:cs typeface="+mn-cs"/>
              </a:rPr>
              <a:t>/2OfjxQ7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1" kern="1200" dirty="0">
                <a:solidFill>
                  <a:schemeClr val="tx1"/>
                </a:solidFill>
                <a:latin typeface="+mn-lt"/>
                <a:ea typeface="+mn-ea"/>
                <a:cs typeface="+mn-cs"/>
              </a:rPr>
              <a:t>May 2021 – ProAssurance finalizes acquisition of NORCAL Group – https://</a:t>
            </a:r>
            <a:r>
              <a:rPr lang="en-US" sz="1000" b="0" i="1" kern="1200" dirty="0" err="1">
                <a:solidFill>
                  <a:schemeClr val="tx1"/>
                </a:solidFill>
                <a:latin typeface="+mn-lt"/>
                <a:ea typeface="+mn-ea"/>
                <a:cs typeface="+mn-cs"/>
              </a:rPr>
              <a:t>bit.ly</a:t>
            </a:r>
            <a:r>
              <a:rPr lang="en-US" sz="1000" b="0" i="1" kern="1200" dirty="0">
                <a:solidFill>
                  <a:schemeClr val="tx1"/>
                </a:solidFill>
                <a:latin typeface="+mn-lt"/>
                <a:ea typeface="+mn-ea"/>
                <a:cs typeface="+mn-cs"/>
              </a:rPr>
              <a:t>/3L2keVc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1" kern="1200" dirty="0">
                <a:solidFill>
                  <a:schemeClr val="tx1"/>
                </a:solidFill>
                <a:latin typeface="+mn-lt"/>
                <a:ea typeface="+mn-ea"/>
                <a:cs typeface="+mn-cs"/>
              </a:rPr>
              <a:t>December 2021 – </a:t>
            </a:r>
            <a:r>
              <a:rPr lang="en-US" sz="1000" b="0" i="1" kern="1200" dirty="0" err="1">
                <a:solidFill>
                  <a:schemeClr val="tx1"/>
                </a:solidFill>
                <a:latin typeface="+mn-lt"/>
                <a:ea typeface="+mn-ea"/>
                <a:cs typeface="+mn-cs"/>
              </a:rPr>
              <a:t>Coverys</a:t>
            </a:r>
            <a:r>
              <a:rPr lang="en-US" sz="1000" b="0" i="1" kern="1200" dirty="0">
                <a:solidFill>
                  <a:schemeClr val="tx1"/>
                </a:solidFill>
                <a:latin typeface="+mn-lt"/>
                <a:ea typeface="+mn-ea"/>
                <a:cs typeface="+mn-cs"/>
              </a:rPr>
              <a:t> Syndicate 1975 announces it will be placed into run-off at the end of 2022 – https://</a:t>
            </a:r>
            <a:r>
              <a:rPr lang="en-US" sz="1000" b="0" i="1" kern="1200" dirty="0" err="1">
                <a:solidFill>
                  <a:schemeClr val="tx1"/>
                </a:solidFill>
                <a:latin typeface="+mn-lt"/>
                <a:ea typeface="+mn-ea"/>
                <a:cs typeface="+mn-cs"/>
              </a:rPr>
              <a:t>bit.ly</a:t>
            </a:r>
            <a:r>
              <a:rPr lang="en-US" sz="1000" b="0" i="1" kern="1200" dirty="0">
                <a:solidFill>
                  <a:schemeClr val="tx1"/>
                </a:solidFill>
                <a:latin typeface="+mn-lt"/>
                <a:ea typeface="+mn-ea"/>
                <a:cs typeface="+mn-cs"/>
              </a:rPr>
              <a:t>/38Uk8AG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1" dirty="0">
                <a:solidFill>
                  <a:schemeClr val="bg2">
                    <a:lumMod val="10000"/>
                  </a:schemeClr>
                </a:solidFill>
              </a:rPr>
              <a:t>March 2022 – Constellation announces </a:t>
            </a:r>
            <a:r>
              <a:rPr lang="en-US" sz="1000" b="0" i="1" dirty="0">
                <a:solidFill>
                  <a:srgbClr val="F9BC0B"/>
                </a:solidFill>
              </a:rPr>
              <a:t>acquisition</a:t>
            </a:r>
            <a:r>
              <a:rPr lang="en-US" sz="1000" b="0" i="1" dirty="0"/>
              <a:t> </a:t>
            </a:r>
            <a:r>
              <a:rPr lang="en-US" sz="1000" b="0" i="1" dirty="0">
                <a:solidFill>
                  <a:schemeClr val="bg2">
                    <a:lumMod val="10000"/>
                  </a:schemeClr>
                </a:solidFill>
              </a:rPr>
              <a:t>of Michigan Professional Insurance Exchange – https://</a:t>
            </a:r>
            <a:r>
              <a:rPr lang="en-US" sz="1000" b="0" i="1" dirty="0" err="1">
                <a:solidFill>
                  <a:schemeClr val="bg2">
                    <a:lumMod val="10000"/>
                  </a:schemeClr>
                </a:solidFill>
              </a:rPr>
              <a:t>bit.ly</a:t>
            </a:r>
            <a:r>
              <a:rPr lang="en-US" sz="1000" b="0" i="1" dirty="0">
                <a:solidFill>
                  <a:schemeClr val="bg2">
                    <a:lumMod val="10000"/>
                  </a:schemeClr>
                </a:solidFill>
              </a:rPr>
              <a:t>/3JYvBfl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1" dirty="0">
                <a:solidFill>
                  <a:schemeClr val="bg2">
                    <a:lumMod val="10000"/>
                  </a:schemeClr>
                </a:solidFill>
              </a:rPr>
              <a:t>January 2023 – </a:t>
            </a:r>
            <a:r>
              <a:rPr lang="en-US" sz="1000" b="0" i="1" kern="1200" dirty="0" err="1">
                <a:solidFill>
                  <a:schemeClr val="bg2">
                    <a:lumMod val="10000"/>
                  </a:schemeClr>
                </a:solidFill>
                <a:latin typeface="+mn-lt"/>
                <a:ea typeface="+mn-ea"/>
                <a:cs typeface="+mn-cs"/>
              </a:rPr>
              <a:t>MagMutual</a:t>
            </a:r>
            <a:r>
              <a:rPr lang="en-US" sz="1000" b="0" i="1" kern="1200" dirty="0">
                <a:solidFill>
                  <a:schemeClr val="bg2">
                    <a:lumMod val="10000"/>
                  </a:schemeClr>
                </a:solidFill>
                <a:latin typeface="+mn-lt"/>
                <a:ea typeface="+mn-ea"/>
                <a:cs typeface="+mn-cs"/>
              </a:rPr>
              <a:t> Insurance finalizes acquisition of </a:t>
            </a:r>
            <a:r>
              <a:rPr lang="en-US" sz="1000" b="0" i="1" kern="1200" dirty="0" err="1">
                <a:solidFill>
                  <a:schemeClr val="bg2">
                    <a:lumMod val="10000"/>
                  </a:schemeClr>
                </a:solidFill>
                <a:latin typeface="+mn-lt"/>
                <a:ea typeface="+mn-ea"/>
                <a:cs typeface="+mn-cs"/>
              </a:rPr>
              <a:t>MDAdvantage</a:t>
            </a:r>
            <a:r>
              <a:rPr lang="en-US" sz="1000" b="0" i="1" kern="1200" dirty="0">
                <a:solidFill>
                  <a:schemeClr val="bg2">
                    <a:lumMod val="10000"/>
                  </a:schemeClr>
                </a:solidFill>
                <a:latin typeface="+mn-lt"/>
                <a:ea typeface="+mn-ea"/>
                <a:cs typeface="+mn-cs"/>
              </a:rPr>
              <a:t> Insurance – https://</a:t>
            </a:r>
            <a:r>
              <a:rPr lang="en-US" sz="1000" b="0" i="1" kern="1200" dirty="0" err="1">
                <a:solidFill>
                  <a:schemeClr val="bg2">
                    <a:lumMod val="10000"/>
                  </a:schemeClr>
                </a:solidFill>
                <a:latin typeface="+mn-lt"/>
                <a:ea typeface="+mn-ea"/>
                <a:cs typeface="+mn-cs"/>
              </a:rPr>
              <a:t>bit.ly</a:t>
            </a:r>
            <a:r>
              <a:rPr lang="en-US" sz="1000" b="0" i="1" kern="1200" dirty="0">
                <a:solidFill>
                  <a:schemeClr val="bg2">
                    <a:lumMod val="10000"/>
                  </a:schemeClr>
                </a:solidFill>
                <a:latin typeface="+mn-lt"/>
                <a:ea typeface="+mn-ea"/>
                <a:cs typeface="+mn-cs"/>
              </a:rPr>
              <a:t>/3MOdMEF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1" kern="1200" dirty="0">
                <a:solidFill>
                  <a:schemeClr val="bg2">
                    <a:lumMod val="10000"/>
                  </a:schemeClr>
                </a:solidFill>
                <a:latin typeface="+mn-lt"/>
                <a:ea typeface="+mn-ea"/>
                <a:cs typeface="+mn-cs"/>
              </a:rPr>
              <a:t>September 2023 </a:t>
            </a:r>
            <a:r>
              <a:rPr lang="en-US" sz="1000" b="0" i="1" dirty="0">
                <a:solidFill>
                  <a:schemeClr val="bg2">
                    <a:lumMod val="10000"/>
                  </a:schemeClr>
                </a:solidFill>
              </a:rPr>
              <a:t>– NJ Pure exits the medical malpractice marketplace after 20 years – https://</a:t>
            </a:r>
            <a:r>
              <a:rPr lang="en-US" sz="1000" b="0" i="1" dirty="0" err="1">
                <a:solidFill>
                  <a:schemeClr val="bg2">
                    <a:lumMod val="10000"/>
                  </a:schemeClr>
                </a:solidFill>
              </a:rPr>
              <a:t>bit.ly</a:t>
            </a:r>
            <a:r>
              <a:rPr lang="en-US" sz="1000" b="0" i="1" dirty="0">
                <a:solidFill>
                  <a:schemeClr val="bg2">
                    <a:lumMod val="10000"/>
                  </a:schemeClr>
                </a:solidFill>
              </a:rPr>
              <a:t>/3FXWFvL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1" kern="1200" dirty="0">
                <a:solidFill>
                  <a:schemeClr val="bg2">
                    <a:lumMod val="10000"/>
                  </a:schemeClr>
                </a:solidFill>
                <a:latin typeface="+mn-lt"/>
                <a:ea typeface="+mn-ea"/>
                <a:cs typeface="+mn-cs"/>
              </a:rPr>
              <a:t>October 2023 </a:t>
            </a:r>
            <a:r>
              <a:rPr lang="en-US" sz="1000" b="0" i="1" dirty="0">
                <a:solidFill>
                  <a:schemeClr val="bg2">
                    <a:lumMod val="10000"/>
                  </a:schemeClr>
                </a:solidFill>
              </a:rPr>
              <a:t>– Constellation and </a:t>
            </a:r>
            <a:r>
              <a:rPr lang="en-US" sz="1000" b="0" i="1" dirty="0" err="1">
                <a:solidFill>
                  <a:schemeClr val="bg2">
                    <a:lumMod val="10000"/>
                  </a:schemeClr>
                </a:solidFill>
              </a:rPr>
              <a:t>Curi</a:t>
            </a:r>
            <a:r>
              <a:rPr lang="en-US" sz="1000" b="0" i="1" dirty="0">
                <a:solidFill>
                  <a:schemeClr val="bg2">
                    <a:lumMod val="10000"/>
                  </a:schemeClr>
                </a:solidFill>
              </a:rPr>
              <a:t> Holdings complete merger – https://</a:t>
            </a:r>
            <a:r>
              <a:rPr lang="en-US" sz="1000" b="0" i="1" dirty="0" err="1">
                <a:solidFill>
                  <a:schemeClr val="bg2">
                    <a:lumMod val="10000"/>
                  </a:schemeClr>
                </a:solidFill>
              </a:rPr>
              <a:t>bit.ly</a:t>
            </a:r>
            <a:r>
              <a:rPr lang="en-US" sz="1000" b="0" i="1" dirty="0">
                <a:solidFill>
                  <a:schemeClr val="bg2">
                    <a:lumMod val="10000"/>
                  </a:schemeClr>
                </a:solidFill>
              </a:rPr>
              <a:t>/3FcNck4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1" dirty="0">
                <a:solidFill>
                  <a:schemeClr val="bg2">
                    <a:lumMod val="10000"/>
                  </a:schemeClr>
                </a:solidFill>
              </a:rPr>
              <a:t>October 2023 – Integris Group to Acquire </a:t>
            </a:r>
            <a:r>
              <a:rPr lang="en-US" sz="1000" b="0" i="1" dirty="0" err="1">
                <a:solidFill>
                  <a:schemeClr val="bg2">
                    <a:lumMod val="10000"/>
                  </a:schemeClr>
                </a:solidFill>
              </a:rPr>
              <a:t>MedMal</a:t>
            </a:r>
            <a:r>
              <a:rPr lang="en-US" sz="1000" b="0" i="1" dirty="0">
                <a:solidFill>
                  <a:schemeClr val="bg2">
                    <a:lumMod val="10000"/>
                  </a:schemeClr>
                </a:solidFill>
              </a:rPr>
              <a:t> Direct Insurance Company – https://</a:t>
            </a:r>
            <a:r>
              <a:rPr lang="en-US" sz="1000" b="0" i="1" dirty="0" err="1">
                <a:solidFill>
                  <a:schemeClr val="bg2">
                    <a:lumMod val="10000"/>
                  </a:schemeClr>
                </a:solidFill>
              </a:rPr>
              <a:t>bit.ly</a:t>
            </a:r>
            <a:r>
              <a:rPr lang="en-US" sz="1000" b="0" i="1" dirty="0">
                <a:solidFill>
                  <a:schemeClr val="bg2">
                    <a:lumMod val="10000"/>
                  </a:schemeClr>
                </a:solidFill>
              </a:rPr>
              <a:t>/3Fowfms</a:t>
            </a:r>
            <a:endParaRPr lang="en-US" sz="1000" b="0" i="1" dirty="0"/>
          </a:p>
        </p:txBody>
      </p:sp>
      <p:sp>
        <p:nvSpPr>
          <p:cNvPr id="4" name="Slide Number Placeholder 3"/>
          <p:cNvSpPr>
            <a:spLocks noGrp="1"/>
          </p:cNvSpPr>
          <p:nvPr>
            <p:ph type="sldNum" sz="quarter" idx="5"/>
          </p:nvPr>
        </p:nvSpPr>
        <p:spPr/>
        <p:txBody>
          <a:bodyPr/>
          <a:lstStyle/>
          <a:p>
            <a:fld id="{16B8ED94-7AF3-46BC-9D1B-02A18D960438}" type="slidenum">
              <a:rPr lang="en-US" smtClean="0"/>
              <a:t>8</a:t>
            </a:fld>
            <a:endParaRPr lang="en-US"/>
          </a:p>
        </p:txBody>
      </p:sp>
    </p:spTree>
    <p:extLst>
      <p:ext uri="{BB962C8B-B14F-4D97-AF65-F5344CB8AC3E}">
        <p14:creationId xmlns:p14="http://schemas.microsoft.com/office/powerpoint/2010/main" val="1769211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original slide was Legal approved on 1/9/23, and updated on 5/15/23.</a:t>
            </a:r>
          </a:p>
        </p:txBody>
      </p:sp>
      <p:sp>
        <p:nvSpPr>
          <p:cNvPr id="4" name="Slide Number Placeholder 3"/>
          <p:cNvSpPr>
            <a:spLocks noGrp="1"/>
          </p:cNvSpPr>
          <p:nvPr>
            <p:ph type="sldNum" sz="quarter" idx="5"/>
          </p:nvPr>
        </p:nvSpPr>
        <p:spPr/>
        <p:txBody>
          <a:bodyPr/>
          <a:lstStyle/>
          <a:p>
            <a:fld id="{21C0C66A-DE67-2F4E-B3BA-62D4652DDEBE}" type="slidenum">
              <a:rPr lang="en-US" smtClean="0"/>
              <a:t>9</a:t>
            </a:fld>
            <a:endParaRPr lang="en-US"/>
          </a:p>
        </p:txBody>
      </p:sp>
    </p:spTree>
    <p:extLst>
      <p:ext uri="{BB962C8B-B14F-4D97-AF65-F5344CB8AC3E}">
        <p14:creationId xmlns:p14="http://schemas.microsoft.com/office/powerpoint/2010/main" val="20964080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AC494A0-BF3A-4B34-A22B-E06CF1F4DC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12636" y="6234987"/>
            <a:ext cx="1979364" cy="623013"/>
          </a:xfrm>
          <a:prstGeom prst="rect">
            <a:avLst/>
          </a:prstGeom>
        </p:spPr>
      </p:pic>
      <p:sp>
        <p:nvSpPr>
          <p:cNvPr id="2" name="Title 1">
            <a:extLst>
              <a:ext uri="{FF2B5EF4-FFF2-40B4-BE49-F238E27FC236}">
                <a16:creationId xmlns:a16="http://schemas.microsoft.com/office/drawing/2014/main" id="{3E18CA22-FCC1-B84A-8531-853E3DB24429}"/>
              </a:ext>
            </a:extLst>
          </p:cNvPr>
          <p:cNvSpPr>
            <a:spLocks noGrp="1"/>
          </p:cNvSpPr>
          <p:nvPr>
            <p:ph type="title" hasCustomPrompt="1"/>
          </p:nvPr>
        </p:nvSpPr>
        <p:spPr/>
        <p:txBody>
          <a:bodyPr/>
          <a:lstStyle/>
          <a:p>
            <a:r>
              <a:rPr lang="en-US" dirty="0"/>
              <a:t>Click to Edit 28-point Calibri Header</a:t>
            </a:r>
          </a:p>
        </p:txBody>
      </p:sp>
      <p:sp>
        <p:nvSpPr>
          <p:cNvPr id="3" name="Content Placeholder 2">
            <a:extLst>
              <a:ext uri="{FF2B5EF4-FFF2-40B4-BE49-F238E27FC236}">
                <a16:creationId xmlns:a16="http://schemas.microsoft.com/office/drawing/2014/main" id="{BAE5416D-49B2-B64C-9FA2-6E7AF8CFF1BC}"/>
              </a:ext>
            </a:extLst>
          </p:cNvPr>
          <p:cNvSpPr>
            <a:spLocks noGrp="1"/>
          </p:cNvSpPr>
          <p:nvPr>
            <p:ph idx="1" hasCustomPrompt="1"/>
          </p:nvPr>
        </p:nvSpPr>
        <p:spPr>
          <a:xfrm>
            <a:off x="647700" y="1333501"/>
            <a:ext cx="10782300" cy="4510346"/>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24-point is preferred text size</a:t>
            </a:r>
          </a:p>
          <a:p>
            <a:pPr lvl="1"/>
            <a:r>
              <a:rPr lang="en-US" dirty="0"/>
              <a:t>20-point</a:t>
            </a:r>
          </a:p>
          <a:p>
            <a:pPr lvl="2"/>
            <a:r>
              <a:rPr lang="en-US" dirty="0"/>
              <a:t>18-point</a:t>
            </a:r>
          </a:p>
          <a:p>
            <a:pPr lvl="3"/>
            <a:r>
              <a:rPr lang="en-US" dirty="0"/>
              <a:t>16-point</a:t>
            </a:r>
          </a:p>
          <a:p>
            <a:pPr lvl="4"/>
            <a:r>
              <a:rPr lang="en-US" dirty="0"/>
              <a:t>16-point</a:t>
            </a:r>
          </a:p>
        </p:txBody>
      </p:sp>
      <p:sp>
        <p:nvSpPr>
          <p:cNvPr id="19" name="Title 2">
            <a:extLst>
              <a:ext uri="{FF2B5EF4-FFF2-40B4-BE49-F238E27FC236}">
                <a16:creationId xmlns:a16="http://schemas.microsoft.com/office/drawing/2014/main" id="{DB641052-336C-774E-8E26-FE328806A1BF}"/>
              </a:ext>
            </a:extLst>
          </p:cNvPr>
          <p:cNvSpPr txBox="1">
            <a:spLocks/>
          </p:cNvSpPr>
          <p:nvPr userDrawn="1"/>
        </p:nvSpPr>
        <p:spPr>
          <a:xfrm>
            <a:off x="656013" y="6473635"/>
            <a:ext cx="3815692" cy="123111"/>
          </a:xfrm>
          <a:prstGeom prst="rect">
            <a:avLst/>
          </a:prstGeom>
        </p:spPr>
        <p:txBody>
          <a:bodyPr wrap="square" lIns="0" tIns="0" rIns="0" bIns="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800" b="0" i="0" kern="1500" spc="0" dirty="0">
                <a:solidFill>
                  <a:schemeClr val="tx1"/>
                </a:solidFill>
                <a:latin typeface="Calibri" panose="020F0502020204030204" pitchFamily="34" charset="0"/>
              </a:rPr>
              <a:t>©2023 ProAssurance Corporation  •  All rights reserved. </a:t>
            </a:r>
          </a:p>
        </p:txBody>
      </p:sp>
      <p:sp>
        <p:nvSpPr>
          <p:cNvPr id="20" name="Slide Number Placeholder 5">
            <a:extLst>
              <a:ext uri="{FF2B5EF4-FFF2-40B4-BE49-F238E27FC236}">
                <a16:creationId xmlns:a16="http://schemas.microsoft.com/office/drawing/2014/main" id="{9A51A821-384F-434F-82F8-0CE38EE96B2E}"/>
              </a:ext>
            </a:extLst>
          </p:cNvPr>
          <p:cNvSpPr txBox="1">
            <a:spLocks/>
          </p:cNvSpPr>
          <p:nvPr userDrawn="1"/>
        </p:nvSpPr>
        <p:spPr>
          <a:xfrm>
            <a:off x="-82633" y="6383647"/>
            <a:ext cx="738646" cy="274637"/>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ctr" defTabSz="1031626" rtl="0" eaLnBrk="1" fontAlgn="auto" latinLnBrk="0" hangingPunct="1">
              <a:lnSpc>
                <a:spcPct val="100000"/>
              </a:lnSpc>
              <a:spcBef>
                <a:spcPts val="0"/>
              </a:spcBef>
              <a:spcAft>
                <a:spcPts val="0"/>
              </a:spcAft>
              <a:buClrTx/>
              <a:buSzTx/>
              <a:buFontTx/>
              <a:buNone/>
              <a:tabLst/>
              <a:defRPr/>
            </a:pPr>
            <a:fld id="{FF14B9FE-21E6-4B09-A80A-6ECAFC8A0C01}" type="slidenum">
              <a:rPr kumimoji="0" lang="en-US" sz="1200" b="1" i="0" u="none" strike="noStrike" kern="1200" cap="none" spc="0" normalizeH="0" baseline="0" noProof="0" smtClean="0">
                <a:ln>
                  <a:noFill/>
                </a:ln>
                <a:solidFill>
                  <a:schemeClr val="tx1"/>
                </a:solidFill>
                <a:effectLst/>
                <a:uLnTx/>
                <a:uFillTx/>
                <a:latin typeface="Calibri" panose="020F0502020204030204" pitchFamily="34" charset="0"/>
                <a:ea typeface="+mn-ea"/>
                <a:cs typeface="+mn-cs"/>
              </a:rPr>
              <a:pPr marL="0" marR="0" lvl="0" indent="0" algn="ctr" defTabSz="1031626"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p:txBody>
      </p:sp>
      <p:pic>
        <p:nvPicPr>
          <p:cNvPr id="6" name="Picture 5">
            <a:extLst>
              <a:ext uri="{FF2B5EF4-FFF2-40B4-BE49-F238E27FC236}">
                <a16:creationId xmlns:a16="http://schemas.microsoft.com/office/drawing/2014/main" id="{1DE393AB-0F68-00ED-4315-52CABD36638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293"/>
            <a:ext cx="12192000" cy="108449"/>
          </a:xfrm>
          <a:prstGeom prst="rect">
            <a:avLst/>
          </a:prstGeom>
        </p:spPr>
      </p:pic>
    </p:spTree>
    <p:extLst>
      <p:ext uri="{BB962C8B-B14F-4D97-AF65-F5344CB8AC3E}">
        <p14:creationId xmlns:p14="http://schemas.microsoft.com/office/powerpoint/2010/main" val="4030216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xt with Table">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E20B4D81-CABC-0B43-AA26-F70802289E0F}"/>
              </a:ext>
            </a:extLst>
          </p:cNvPr>
          <p:cNvSpPr txBox="1">
            <a:spLocks/>
          </p:cNvSpPr>
          <p:nvPr userDrawn="1"/>
        </p:nvSpPr>
        <p:spPr>
          <a:xfrm>
            <a:off x="656013" y="6473635"/>
            <a:ext cx="3815692" cy="123111"/>
          </a:xfrm>
          <a:prstGeom prst="rect">
            <a:avLst/>
          </a:prstGeom>
        </p:spPr>
        <p:txBody>
          <a:bodyPr wrap="square" lIns="0" tIns="0" rIns="0" bIns="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800" b="0" i="0" kern="1500" spc="0" dirty="0">
                <a:solidFill>
                  <a:schemeClr val="tx1"/>
                </a:solidFill>
                <a:latin typeface="Calibri" panose="020F0502020204030204" pitchFamily="34" charset="0"/>
              </a:rPr>
              <a:t>©2023 ProAssurance Corporation  •  All rights reserved. </a:t>
            </a:r>
          </a:p>
        </p:txBody>
      </p:sp>
      <p:sp>
        <p:nvSpPr>
          <p:cNvPr id="16" name="Title 1">
            <a:extLst>
              <a:ext uri="{FF2B5EF4-FFF2-40B4-BE49-F238E27FC236}">
                <a16:creationId xmlns:a16="http://schemas.microsoft.com/office/drawing/2014/main" id="{C12B03DA-C09F-E242-A8BA-50096360758C}"/>
              </a:ext>
            </a:extLst>
          </p:cNvPr>
          <p:cNvSpPr>
            <a:spLocks noGrp="1"/>
          </p:cNvSpPr>
          <p:nvPr>
            <p:ph type="title" hasCustomPrompt="1"/>
          </p:nvPr>
        </p:nvSpPr>
        <p:spPr>
          <a:xfrm>
            <a:off x="432816" y="439674"/>
            <a:ext cx="10997184" cy="703326"/>
          </a:xfrm>
        </p:spPr>
        <p:txBody>
          <a:bodyPr/>
          <a:lstStyle/>
          <a:p>
            <a:r>
              <a:rPr lang="en-US" dirty="0"/>
              <a:t>Click to Edit 28-point Calibri Header</a:t>
            </a:r>
          </a:p>
        </p:txBody>
      </p:sp>
      <p:sp>
        <p:nvSpPr>
          <p:cNvPr id="17" name="Content Placeholder 2">
            <a:extLst>
              <a:ext uri="{FF2B5EF4-FFF2-40B4-BE49-F238E27FC236}">
                <a16:creationId xmlns:a16="http://schemas.microsoft.com/office/drawing/2014/main" id="{DAD3DC67-81C0-474B-84F5-53C6089C5D2F}"/>
              </a:ext>
            </a:extLst>
          </p:cNvPr>
          <p:cNvSpPr>
            <a:spLocks noGrp="1"/>
          </p:cNvSpPr>
          <p:nvPr>
            <p:ph sz="half" idx="1" hasCustomPrompt="1"/>
          </p:nvPr>
        </p:nvSpPr>
        <p:spPr>
          <a:xfrm>
            <a:off x="647700" y="1333500"/>
            <a:ext cx="5181600" cy="4725924"/>
          </a:xfrm>
        </p:spPr>
        <p:txBody>
          <a:bodyPr/>
          <a:lstStyle/>
          <a:p>
            <a:pPr lvl="0"/>
            <a:r>
              <a:rPr lang="en-US" dirty="0"/>
              <a:t>24-point is preferred text size</a:t>
            </a:r>
          </a:p>
          <a:p>
            <a:pPr lvl="1"/>
            <a:r>
              <a:rPr lang="en-US" dirty="0"/>
              <a:t>20-point</a:t>
            </a:r>
          </a:p>
          <a:p>
            <a:pPr lvl="2"/>
            <a:r>
              <a:rPr lang="en-US" dirty="0"/>
              <a:t>18-point</a:t>
            </a:r>
          </a:p>
          <a:p>
            <a:pPr lvl="3"/>
            <a:r>
              <a:rPr lang="en-US" dirty="0"/>
              <a:t>16-point</a:t>
            </a:r>
          </a:p>
          <a:p>
            <a:pPr lvl="4"/>
            <a:r>
              <a:rPr lang="en-US" dirty="0"/>
              <a:t>16-point</a:t>
            </a:r>
          </a:p>
        </p:txBody>
      </p:sp>
      <p:sp>
        <p:nvSpPr>
          <p:cNvPr id="8" name="Slide Number Placeholder 5">
            <a:extLst>
              <a:ext uri="{FF2B5EF4-FFF2-40B4-BE49-F238E27FC236}">
                <a16:creationId xmlns:a16="http://schemas.microsoft.com/office/drawing/2014/main" id="{5495DD17-AD3A-154C-92B0-C495C641011F}"/>
              </a:ext>
            </a:extLst>
          </p:cNvPr>
          <p:cNvSpPr txBox="1">
            <a:spLocks/>
          </p:cNvSpPr>
          <p:nvPr userDrawn="1"/>
        </p:nvSpPr>
        <p:spPr>
          <a:xfrm>
            <a:off x="-82633" y="6383647"/>
            <a:ext cx="738646" cy="274637"/>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ctr" defTabSz="1031626" rtl="0" eaLnBrk="1" fontAlgn="auto" latinLnBrk="0" hangingPunct="1">
              <a:lnSpc>
                <a:spcPct val="100000"/>
              </a:lnSpc>
              <a:spcBef>
                <a:spcPts val="0"/>
              </a:spcBef>
              <a:spcAft>
                <a:spcPts val="0"/>
              </a:spcAft>
              <a:buClrTx/>
              <a:buSzTx/>
              <a:buFontTx/>
              <a:buNone/>
              <a:tabLst/>
              <a:defRPr/>
            </a:pPr>
            <a:fld id="{FF14B9FE-21E6-4B09-A80A-6ECAFC8A0C01}" type="slidenum">
              <a:rPr kumimoji="0" lang="en-US" sz="1200" b="1" i="0" u="none" strike="noStrike" kern="1200" cap="none" spc="0" normalizeH="0" baseline="0" noProof="0" smtClean="0">
                <a:ln>
                  <a:noFill/>
                </a:ln>
                <a:solidFill>
                  <a:schemeClr val="tx1"/>
                </a:solidFill>
                <a:effectLst/>
                <a:uLnTx/>
                <a:uFillTx/>
                <a:latin typeface="Calibri" panose="020F0502020204030204" pitchFamily="34" charset="0"/>
                <a:ea typeface="+mn-ea"/>
                <a:cs typeface="+mn-cs"/>
              </a:rPr>
              <a:pPr marL="0" marR="0" lvl="0" indent="0" algn="ctr" defTabSz="1031626"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p:txBody>
      </p:sp>
      <p:pic>
        <p:nvPicPr>
          <p:cNvPr id="2" name="Picture 1">
            <a:extLst>
              <a:ext uri="{FF2B5EF4-FFF2-40B4-BE49-F238E27FC236}">
                <a16:creationId xmlns:a16="http://schemas.microsoft.com/office/drawing/2014/main" id="{CFE27654-718E-3EB4-C791-209AC7E36EC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293"/>
            <a:ext cx="12192000" cy="108449"/>
          </a:xfrm>
          <a:prstGeom prst="rect">
            <a:avLst/>
          </a:prstGeom>
        </p:spPr>
      </p:pic>
      <p:pic>
        <p:nvPicPr>
          <p:cNvPr id="4" name="Picture 3">
            <a:extLst>
              <a:ext uri="{FF2B5EF4-FFF2-40B4-BE49-F238E27FC236}">
                <a16:creationId xmlns:a16="http://schemas.microsoft.com/office/drawing/2014/main" id="{2E07D242-2BD2-B640-8CDA-9DB8A0E897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12636" y="6234987"/>
            <a:ext cx="1979364" cy="623013"/>
          </a:xfrm>
          <a:prstGeom prst="rect">
            <a:avLst/>
          </a:prstGeom>
        </p:spPr>
      </p:pic>
    </p:spTree>
    <p:extLst>
      <p:ext uri="{BB962C8B-B14F-4D97-AF65-F5344CB8AC3E}">
        <p14:creationId xmlns:p14="http://schemas.microsoft.com/office/powerpoint/2010/main" val="2480559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3764A-792D-6243-8492-9D82ACCF1DBB}"/>
              </a:ext>
            </a:extLst>
          </p:cNvPr>
          <p:cNvSpPr>
            <a:spLocks noGrp="1"/>
          </p:cNvSpPr>
          <p:nvPr>
            <p:ph type="title" hasCustomPrompt="1"/>
          </p:nvPr>
        </p:nvSpPr>
        <p:spPr/>
        <p:txBody>
          <a:bodyPr/>
          <a:lstStyle/>
          <a:p>
            <a:r>
              <a:rPr lang="en-US" dirty="0"/>
              <a:t>Click to Edit 28-point Calibri Header</a:t>
            </a:r>
          </a:p>
        </p:txBody>
      </p:sp>
      <p:sp>
        <p:nvSpPr>
          <p:cNvPr id="3" name="Content Placeholder 2">
            <a:extLst>
              <a:ext uri="{FF2B5EF4-FFF2-40B4-BE49-F238E27FC236}">
                <a16:creationId xmlns:a16="http://schemas.microsoft.com/office/drawing/2014/main" id="{3AEA3106-A65C-3544-95E9-1DFBB581E77E}"/>
              </a:ext>
            </a:extLst>
          </p:cNvPr>
          <p:cNvSpPr>
            <a:spLocks noGrp="1"/>
          </p:cNvSpPr>
          <p:nvPr>
            <p:ph sz="half" idx="1" hasCustomPrompt="1"/>
          </p:nvPr>
        </p:nvSpPr>
        <p:spPr>
          <a:xfrm>
            <a:off x="647700" y="1333500"/>
            <a:ext cx="5181600" cy="4725924"/>
          </a:xfrm>
        </p:spPr>
        <p:txBody>
          <a:bodyPr/>
          <a:lstStyle/>
          <a:p>
            <a:pPr lvl="0"/>
            <a:r>
              <a:rPr lang="en-US" dirty="0"/>
              <a:t>24-point is preferred text size</a:t>
            </a:r>
          </a:p>
          <a:p>
            <a:pPr lvl="1"/>
            <a:r>
              <a:rPr lang="en-US" dirty="0"/>
              <a:t>20-point</a:t>
            </a:r>
          </a:p>
          <a:p>
            <a:pPr lvl="2"/>
            <a:r>
              <a:rPr lang="en-US" dirty="0"/>
              <a:t>18-point</a:t>
            </a:r>
          </a:p>
          <a:p>
            <a:pPr lvl="3"/>
            <a:r>
              <a:rPr lang="en-US" dirty="0"/>
              <a:t>16-point</a:t>
            </a:r>
          </a:p>
          <a:p>
            <a:pPr lvl="4"/>
            <a:r>
              <a:rPr lang="en-US" dirty="0"/>
              <a:t>16-point</a:t>
            </a:r>
          </a:p>
        </p:txBody>
      </p:sp>
      <p:sp>
        <p:nvSpPr>
          <p:cNvPr id="4" name="Content Placeholder 3">
            <a:extLst>
              <a:ext uri="{FF2B5EF4-FFF2-40B4-BE49-F238E27FC236}">
                <a16:creationId xmlns:a16="http://schemas.microsoft.com/office/drawing/2014/main" id="{311BE425-B1B0-FD4A-99AF-D98BA484AA7B}"/>
              </a:ext>
            </a:extLst>
          </p:cNvPr>
          <p:cNvSpPr>
            <a:spLocks noGrp="1"/>
          </p:cNvSpPr>
          <p:nvPr>
            <p:ph sz="half" idx="2" hasCustomPrompt="1"/>
          </p:nvPr>
        </p:nvSpPr>
        <p:spPr>
          <a:xfrm>
            <a:off x="6096000" y="1333500"/>
            <a:ext cx="5334000" cy="4725924"/>
          </a:xfrm>
        </p:spPr>
        <p:txBody>
          <a:bodyPr/>
          <a:lstStyle/>
          <a:p>
            <a:pPr lvl="0"/>
            <a:r>
              <a:rPr lang="en-US" dirty="0"/>
              <a:t>24-point is preferred text size</a:t>
            </a:r>
          </a:p>
          <a:p>
            <a:pPr lvl="1"/>
            <a:r>
              <a:rPr lang="en-US" dirty="0"/>
              <a:t>20-point</a:t>
            </a:r>
          </a:p>
          <a:p>
            <a:pPr lvl="2"/>
            <a:r>
              <a:rPr lang="en-US" dirty="0"/>
              <a:t>18-point</a:t>
            </a:r>
          </a:p>
          <a:p>
            <a:pPr lvl="3"/>
            <a:r>
              <a:rPr lang="en-US" dirty="0"/>
              <a:t>16-point</a:t>
            </a:r>
          </a:p>
          <a:p>
            <a:pPr lvl="4"/>
            <a:r>
              <a:rPr lang="en-US" dirty="0"/>
              <a:t>16-point</a:t>
            </a:r>
          </a:p>
        </p:txBody>
      </p:sp>
    </p:spTree>
    <p:extLst>
      <p:ext uri="{BB962C8B-B14F-4D97-AF65-F5344CB8AC3E}">
        <p14:creationId xmlns:p14="http://schemas.microsoft.com/office/powerpoint/2010/main" val="686857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FCDAC80-AD99-DA49-9E91-FACC117B9139}"/>
              </a:ext>
            </a:extLst>
          </p:cNvPr>
          <p:cNvSpPr>
            <a:spLocks noGrp="1"/>
          </p:cNvSpPr>
          <p:nvPr>
            <p:ph type="body" idx="1" hasCustomPrompt="1"/>
          </p:nvPr>
        </p:nvSpPr>
        <p:spPr>
          <a:xfrm>
            <a:off x="647700" y="1333500"/>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heading</a:t>
            </a:r>
          </a:p>
        </p:txBody>
      </p:sp>
      <p:sp>
        <p:nvSpPr>
          <p:cNvPr id="4" name="Content Placeholder 3">
            <a:extLst>
              <a:ext uri="{FF2B5EF4-FFF2-40B4-BE49-F238E27FC236}">
                <a16:creationId xmlns:a16="http://schemas.microsoft.com/office/drawing/2014/main" id="{8D50E076-D8DE-B74C-9B4D-F37474B18574}"/>
              </a:ext>
            </a:extLst>
          </p:cNvPr>
          <p:cNvSpPr>
            <a:spLocks noGrp="1"/>
          </p:cNvSpPr>
          <p:nvPr>
            <p:ph sz="half" idx="2" hasCustomPrompt="1"/>
          </p:nvPr>
        </p:nvSpPr>
        <p:spPr>
          <a:xfrm>
            <a:off x="647700" y="2305430"/>
            <a:ext cx="5157787" cy="3684588"/>
          </a:xfrm>
        </p:spPr>
        <p:txBody>
          <a:bodyPr anchor="t"/>
          <a:lstStyle/>
          <a:p>
            <a:pPr lvl="0"/>
            <a:r>
              <a:rPr lang="en-US" dirty="0"/>
              <a:t>24-point is preferred text size</a:t>
            </a:r>
          </a:p>
          <a:p>
            <a:pPr lvl="1"/>
            <a:r>
              <a:rPr lang="en-US" dirty="0"/>
              <a:t>20-point</a:t>
            </a:r>
          </a:p>
          <a:p>
            <a:pPr lvl="2"/>
            <a:r>
              <a:rPr lang="en-US" dirty="0"/>
              <a:t>18-point</a:t>
            </a:r>
          </a:p>
          <a:p>
            <a:pPr lvl="3"/>
            <a:r>
              <a:rPr lang="en-US" dirty="0"/>
              <a:t>16-point</a:t>
            </a:r>
          </a:p>
          <a:p>
            <a:pPr lvl="4"/>
            <a:r>
              <a:rPr lang="en-US" dirty="0"/>
              <a:t>16-point</a:t>
            </a:r>
          </a:p>
        </p:txBody>
      </p:sp>
      <p:sp>
        <p:nvSpPr>
          <p:cNvPr id="5" name="Text Placeholder 4">
            <a:extLst>
              <a:ext uri="{FF2B5EF4-FFF2-40B4-BE49-F238E27FC236}">
                <a16:creationId xmlns:a16="http://schemas.microsoft.com/office/drawing/2014/main" id="{B8A1CF43-4FEB-3946-9D38-00A00E6A631F}"/>
              </a:ext>
            </a:extLst>
          </p:cNvPr>
          <p:cNvSpPr>
            <a:spLocks noGrp="1"/>
          </p:cNvSpPr>
          <p:nvPr>
            <p:ph type="body" sz="quarter" idx="3" hasCustomPrompt="1"/>
          </p:nvPr>
        </p:nvSpPr>
        <p:spPr>
          <a:xfrm>
            <a:off x="6096000" y="1333500"/>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heading</a:t>
            </a:r>
          </a:p>
        </p:txBody>
      </p:sp>
      <p:sp>
        <p:nvSpPr>
          <p:cNvPr id="6" name="Content Placeholder 5">
            <a:extLst>
              <a:ext uri="{FF2B5EF4-FFF2-40B4-BE49-F238E27FC236}">
                <a16:creationId xmlns:a16="http://schemas.microsoft.com/office/drawing/2014/main" id="{B495243F-B983-D445-B860-DCC31AFB75FB}"/>
              </a:ext>
            </a:extLst>
          </p:cNvPr>
          <p:cNvSpPr>
            <a:spLocks noGrp="1"/>
          </p:cNvSpPr>
          <p:nvPr>
            <p:ph sz="quarter" idx="4" hasCustomPrompt="1"/>
          </p:nvPr>
        </p:nvSpPr>
        <p:spPr>
          <a:xfrm>
            <a:off x="6096000" y="2329814"/>
            <a:ext cx="5183188" cy="3684588"/>
          </a:xfrm>
        </p:spPr>
        <p:txBody>
          <a:bodyPr anchor="t"/>
          <a:lstStyle/>
          <a:p>
            <a:pPr lvl="0"/>
            <a:r>
              <a:rPr lang="en-US" dirty="0"/>
              <a:t>24-point is preferred text size</a:t>
            </a:r>
          </a:p>
          <a:p>
            <a:pPr lvl="1"/>
            <a:r>
              <a:rPr lang="en-US" dirty="0"/>
              <a:t>20-point</a:t>
            </a:r>
          </a:p>
          <a:p>
            <a:pPr lvl="2"/>
            <a:r>
              <a:rPr lang="en-US" dirty="0"/>
              <a:t>18-point</a:t>
            </a:r>
          </a:p>
          <a:p>
            <a:pPr lvl="3"/>
            <a:r>
              <a:rPr lang="en-US" dirty="0"/>
              <a:t>16-point</a:t>
            </a:r>
          </a:p>
          <a:p>
            <a:pPr lvl="4"/>
            <a:r>
              <a:rPr lang="en-US" dirty="0"/>
              <a:t>16-point</a:t>
            </a:r>
          </a:p>
        </p:txBody>
      </p:sp>
      <p:sp>
        <p:nvSpPr>
          <p:cNvPr id="7" name="Title 1">
            <a:extLst>
              <a:ext uri="{FF2B5EF4-FFF2-40B4-BE49-F238E27FC236}">
                <a16:creationId xmlns:a16="http://schemas.microsoft.com/office/drawing/2014/main" id="{E686B3AC-D7F9-9842-B70B-89A8BA18FD3A}"/>
              </a:ext>
            </a:extLst>
          </p:cNvPr>
          <p:cNvSpPr>
            <a:spLocks noGrp="1"/>
          </p:cNvSpPr>
          <p:nvPr>
            <p:ph type="title" hasCustomPrompt="1"/>
          </p:nvPr>
        </p:nvSpPr>
        <p:spPr>
          <a:xfrm>
            <a:off x="432816" y="439674"/>
            <a:ext cx="10997184" cy="703326"/>
          </a:xfrm>
        </p:spPr>
        <p:txBody>
          <a:bodyPr/>
          <a:lstStyle/>
          <a:p>
            <a:r>
              <a:rPr lang="en-US" dirty="0"/>
              <a:t>Click to Edit 28-point Calibri Header</a:t>
            </a:r>
          </a:p>
        </p:txBody>
      </p:sp>
    </p:spTree>
    <p:extLst>
      <p:ext uri="{BB962C8B-B14F-4D97-AF65-F5344CB8AC3E}">
        <p14:creationId xmlns:p14="http://schemas.microsoft.com/office/powerpoint/2010/main" val="4054860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E267F-5B9B-A549-8A34-98C499C4413A}"/>
              </a:ext>
            </a:extLst>
          </p:cNvPr>
          <p:cNvSpPr>
            <a:spLocks noGrp="1"/>
          </p:cNvSpPr>
          <p:nvPr>
            <p:ph type="title" hasCustomPrompt="1"/>
          </p:nvPr>
        </p:nvSpPr>
        <p:spPr/>
        <p:txBody>
          <a:bodyPr/>
          <a:lstStyle/>
          <a:p>
            <a:r>
              <a:rPr lang="en-US" dirty="0"/>
              <a:t>Click to Edit 28-point Calibri Header</a:t>
            </a:r>
          </a:p>
        </p:txBody>
      </p:sp>
    </p:spTree>
    <p:extLst>
      <p:ext uri="{BB962C8B-B14F-4D97-AF65-F5344CB8AC3E}">
        <p14:creationId xmlns:p14="http://schemas.microsoft.com/office/powerpoint/2010/main" val="859962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222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037DED0-07C7-D446-B46E-8E6E9DD821B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A95FE6D5-E137-2F63-9EB6-667E8F1A6A05}"/>
              </a:ext>
            </a:extLst>
          </p:cNvPr>
          <p:cNvPicPr>
            <a:picLocks noChangeAspect="1"/>
          </p:cNvPicPr>
          <p:nvPr userDrawn="1"/>
        </p:nvPicPr>
        <p:blipFill>
          <a:blip r:embed="rId3"/>
          <a:stretch>
            <a:fillRect/>
          </a:stretch>
        </p:blipFill>
        <p:spPr>
          <a:xfrm>
            <a:off x="8304551" y="5462854"/>
            <a:ext cx="4002577" cy="1270442"/>
          </a:xfrm>
          <a:prstGeom prst="rect">
            <a:avLst/>
          </a:prstGeom>
        </p:spPr>
      </p:pic>
      <p:sp>
        <p:nvSpPr>
          <p:cNvPr id="2" name="Title 1">
            <a:extLst>
              <a:ext uri="{FF2B5EF4-FFF2-40B4-BE49-F238E27FC236}">
                <a16:creationId xmlns:a16="http://schemas.microsoft.com/office/drawing/2014/main" id="{1236E1C7-D078-5343-BF4E-71A309805F80}"/>
              </a:ext>
            </a:extLst>
          </p:cNvPr>
          <p:cNvSpPr>
            <a:spLocks noGrp="1"/>
          </p:cNvSpPr>
          <p:nvPr>
            <p:ph type="ctrTitle" hasCustomPrompt="1"/>
          </p:nvPr>
        </p:nvSpPr>
        <p:spPr>
          <a:xfrm>
            <a:off x="647700" y="1254910"/>
            <a:ext cx="4850892" cy="2052057"/>
          </a:xfrm>
        </p:spPr>
        <p:txBody>
          <a:bodyPr anchor="t">
            <a:normAutofit/>
          </a:bodyPr>
          <a:lstStyle>
            <a:lvl1pPr algn="l">
              <a:defRPr sz="4400">
                <a:solidFill>
                  <a:schemeClr val="bg1"/>
                </a:solidFill>
              </a:defRPr>
            </a:lvl1pPr>
          </a:lstStyle>
          <a:p>
            <a:r>
              <a:rPr lang="en-US" dirty="0"/>
              <a:t>Click to Edit 44-point Title Slide</a:t>
            </a:r>
          </a:p>
        </p:txBody>
      </p:sp>
      <p:sp>
        <p:nvSpPr>
          <p:cNvPr id="3" name="Subtitle 2">
            <a:extLst>
              <a:ext uri="{FF2B5EF4-FFF2-40B4-BE49-F238E27FC236}">
                <a16:creationId xmlns:a16="http://schemas.microsoft.com/office/drawing/2014/main" id="{3121DDD3-6243-3545-99BA-38E2FFFA5A9A}"/>
              </a:ext>
            </a:extLst>
          </p:cNvPr>
          <p:cNvSpPr>
            <a:spLocks noGrp="1"/>
          </p:cNvSpPr>
          <p:nvPr>
            <p:ph type="subTitle" idx="1" hasCustomPrompt="1"/>
          </p:nvPr>
        </p:nvSpPr>
        <p:spPr>
          <a:xfrm>
            <a:off x="647700" y="3551034"/>
            <a:ext cx="5289804" cy="780334"/>
          </a:xfrm>
        </p:spPr>
        <p:txBody>
          <a:bodyPr lIns="0" anchor="ct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28-point subtitle</a:t>
            </a:r>
          </a:p>
        </p:txBody>
      </p:sp>
    </p:spTree>
    <p:extLst>
      <p:ext uri="{BB962C8B-B14F-4D97-AF65-F5344CB8AC3E}">
        <p14:creationId xmlns:p14="http://schemas.microsoft.com/office/powerpoint/2010/main" val="2285505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0CA22AF-E6FA-6F9B-DAF5-0E6C77C5F82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A95FE6D5-E137-2F63-9EB6-667E8F1A6A05}"/>
              </a:ext>
            </a:extLst>
          </p:cNvPr>
          <p:cNvPicPr>
            <a:picLocks noChangeAspect="1"/>
          </p:cNvPicPr>
          <p:nvPr userDrawn="1"/>
        </p:nvPicPr>
        <p:blipFill>
          <a:blip r:embed="rId3"/>
          <a:stretch>
            <a:fillRect/>
          </a:stretch>
        </p:blipFill>
        <p:spPr>
          <a:xfrm>
            <a:off x="4444812" y="5462854"/>
            <a:ext cx="4002577" cy="1270442"/>
          </a:xfrm>
          <a:prstGeom prst="rect">
            <a:avLst/>
          </a:prstGeom>
        </p:spPr>
      </p:pic>
      <p:sp>
        <p:nvSpPr>
          <p:cNvPr id="2" name="Title 1">
            <a:extLst>
              <a:ext uri="{FF2B5EF4-FFF2-40B4-BE49-F238E27FC236}">
                <a16:creationId xmlns:a16="http://schemas.microsoft.com/office/drawing/2014/main" id="{1236E1C7-D078-5343-BF4E-71A309805F80}"/>
              </a:ext>
            </a:extLst>
          </p:cNvPr>
          <p:cNvSpPr>
            <a:spLocks noGrp="1"/>
          </p:cNvSpPr>
          <p:nvPr>
            <p:ph type="ctrTitle" hasCustomPrompt="1"/>
          </p:nvPr>
        </p:nvSpPr>
        <p:spPr>
          <a:xfrm>
            <a:off x="647700" y="1254910"/>
            <a:ext cx="4850892" cy="2052057"/>
          </a:xfrm>
        </p:spPr>
        <p:txBody>
          <a:bodyPr anchor="t">
            <a:normAutofit/>
          </a:bodyPr>
          <a:lstStyle>
            <a:lvl1pPr algn="l">
              <a:defRPr sz="4400">
                <a:solidFill>
                  <a:schemeClr val="bg1"/>
                </a:solidFill>
              </a:defRPr>
            </a:lvl1pPr>
          </a:lstStyle>
          <a:p>
            <a:r>
              <a:rPr lang="en-US" dirty="0"/>
              <a:t>Click to Edit 44-point Title Slide</a:t>
            </a:r>
          </a:p>
        </p:txBody>
      </p:sp>
      <p:sp>
        <p:nvSpPr>
          <p:cNvPr id="3" name="Subtitle 2">
            <a:extLst>
              <a:ext uri="{FF2B5EF4-FFF2-40B4-BE49-F238E27FC236}">
                <a16:creationId xmlns:a16="http://schemas.microsoft.com/office/drawing/2014/main" id="{3121DDD3-6243-3545-99BA-38E2FFFA5A9A}"/>
              </a:ext>
            </a:extLst>
          </p:cNvPr>
          <p:cNvSpPr>
            <a:spLocks noGrp="1"/>
          </p:cNvSpPr>
          <p:nvPr>
            <p:ph type="subTitle" idx="1" hasCustomPrompt="1"/>
          </p:nvPr>
        </p:nvSpPr>
        <p:spPr>
          <a:xfrm>
            <a:off x="647700" y="3551034"/>
            <a:ext cx="5289804" cy="780334"/>
          </a:xfrm>
        </p:spPr>
        <p:txBody>
          <a:bodyPr lIns="0" anchor="ct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28-point subtitle</a:t>
            </a:r>
          </a:p>
        </p:txBody>
      </p:sp>
      <p:sp>
        <p:nvSpPr>
          <p:cNvPr id="4" name="Text Placeholder 8">
            <a:extLst>
              <a:ext uri="{FF2B5EF4-FFF2-40B4-BE49-F238E27FC236}">
                <a16:creationId xmlns:a16="http://schemas.microsoft.com/office/drawing/2014/main" id="{EF21276E-3D1C-7A37-8C4B-002757CD5259}"/>
              </a:ext>
            </a:extLst>
          </p:cNvPr>
          <p:cNvSpPr>
            <a:spLocks noGrp="1"/>
          </p:cNvSpPr>
          <p:nvPr>
            <p:ph type="body" sz="quarter" idx="10" hasCustomPrompt="1"/>
          </p:nvPr>
        </p:nvSpPr>
        <p:spPr>
          <a:xfrm>
            <a:off x="579966" y="4617973"/>
            <a:ext cx="2962275" cy="428355"/>
          </a:xfrm>
        </p:spPr>
        <p:txBody>
          <a:bodyPr/>
          <a:lstStyle>
            <a:lvl1pPr marL="0" indent="0">
              <a:buNone/>
              <a:defRPr sz="2000" b="1">
                <a:solidFill>
                  <a:schemeClr val="bg1"/>
                </a:solidFill>
              </a:defRPr>
            </a:lvl1pPr>
            <a:lvl2pPr marL="234950" indent="0">
              <a:buNone/>
              <a:defRPr sz="1600" b="0">
                <a:solidFill>
                  <a:schemeClr val="bg1"/>
                </a:solidFill>
              </a:defRPr>
            </a:lvl2pPr>
            <a:lvl3pPr marL="403225" indent="0">
              <a:buNone/>
              <a:defRPr sz="1600" b="0">
                <a:solidFill>
                  <a:schemeClr val="bg1"/>
                </a:solidFill>
              </a:defRPr>
            </a:lvl3pPr>
            <a:lvl4pPr marL="685800" indent="0">
              <a:buNone/>
              <a:defRPr sz="1600" b="0">
                <a:solidFill>
                  <a:schemeClr val="bg1"/>
                </a:solidFill>
              </a:defRPr>
            </a:lvl4pPr>
            <a:lvl5pPr marL="920750" indent="0">
              <a:buNone/>
              <a:defRPr sz="1600">
                <a:solidFill>
                  <a:schemeClr val="bg1"/>
                </a:solidFill>
              </a:defRPr>
            </a:lvl5pPr>
          </a:lstStyle>
          <a:p>
            <a:pPr lvl="0"/>
            <a:r>
              <a:rPr lang="en-US" dirty="0"/>
              <a:t>Presenter Name</a:t>
            </a:r>
          </a:p>
        </p:txBody>
      </p:sp>
      <p:sp>
        <p:nvSpPr>
          <p:cNvPr id="5" name="Text Placeholder 10">
            <a:extLst>
              <a:ext uri="{FF2B5EF4-FFF2-40B4-BE49-F238E27FC236}">
                <a16:creationId xmlns:a16="http://schemas.microsoft.com/office/drawing/2014/main" id="{43C1EBAF-6E16-236A-E04E-613EF4F75D72}"/>
              </a:ext>
            </a:extLst>
          </p:cNvPr>
          <p:cNvSpPr>
            <a:spLocks noGrp="1"/>
          </p:cNvSpPr>
          <p:nvPr>
            <p:ph type="body" sz="quarter" idx="11" hasCustomPrompt="1"/>
          </p:nvPr>
        </p:nvSpPr>
        <p:spPr>
          <a:xfrm>
            <a:off x="586068" y="5046328"/>
            <a:ext cx="3247463" cy="782133"/>
          </a:xfrm>
        </p:spPr>
        <p:txBody>
          <a:bodyPr>
            <a:normAutofit/>
          </a:bodyPr>
          <a:lstStyle>
            <a:lvl1pPr marL="0" indent="0">
              <a:buNone/>
              <a:defRPr sz="1600">
                <a:solidFill>
                  <a:schemeClr val="bg1"/>
                </a:solidFill>
              </a:defRPr>
            </a:lvl1pPr>
            <a:lvl2pPr marL="234950" indent="0">
              <a:buNone/>
              <a:defRPr sz="1600"/>
            </a:lvl2pPr>
            <a:lvl3pPr marL="403225" indent="0">
              <a:buNone/>
              <a:defRPr sz="1600"/>
            </a:lvl3pPr>
            <a:lvl4pPr marL="685800" indent="0">
              <a:buNone/>
              <a:defRPr sz="1600"/>
            </a:lvl4pPr>
            <a:lvl5pPr>
              <a:defRPr sz="1600"/>
            </a:lvl5pPr>
          </a:lstStyle>
          <a:p>
            <a:pPr lvl="0"/>
            <a:r>
              <a:rPr lang="en-US" dirty="0"/>
              <a:t>Title</a:t>
            </a:r>
            <a:br>
              <a:rPr lang="en-US" dirty="0"/>
            </a:br>
            <a:r>
              <a:rPr lang="en-US" dirty="0"/>
              <a:t>Division</a:t>
            </a:r>
          </a:p>
        </p:txBody>
      </p:sp>
      <p:sp>
        <p:nvSpPr>
          <p:cNvPr id="6" name="Text Placeholder 10">
            <a:extLst>
              <a:ext uri="{FF2B5EF4-FFF2-40B4-BE49-F238E27FC236}">
                <a16:creationId xmlns:a16="http://schemas.microsoft.com/office/drawing/2014/main" id="{0C554097-746A-2F75-A649-ADF57A2CEB38}"/>
              </a:ext>
            </a:extLst>
          </p:cNvPr>
          <p:cNvSpPr>
            <a:spLocks noGrp="1"/>
          </p:cNvSpPr>
          <p:nvPr>
            <p:ph type="body" sz="quarter" idx="12" hasCustomPrompt="1"/>
          </p:nvPr>
        </p:nvSpPr>
        <p:spPr>
          <a:xfrm>
            <a:off x="586068" y="5875574"/>
            <a:ext cx="3247463" cy="343558"/>
          </a:xfrm>
        </p:spPr>
        <p:txBody>
          <a:bodyPr>
            <a:normAutofit/>
          </a:bodyPr>
          <a:lstStyle>
            <a:lvl1pPr marL="0" indent="0">
              <a:buNone/>
              <a:defRPr sz="1400">
                <a:solidFill>
                  <a:schemeClr val="bg1"/>
                </a:solidFill>
              </a:defRPr>
            </a:lvl1pPr>
            <a:lvl2pPr marL="234950" indent="0">
              <a:buNone/>
              <a:defRPr sz="1600"/>
            </a:lvl2pPr>
            <a:lvl3pPr marL="403225" indent="0">
              <a:buNone/>
              <a:defRPr sz="1600"/>
            </a:lvl3pPr>
            <a:lvl4pPr marL="685800" indent="0">
              <a:buNone/>
              <a:defRPr sz="1600"/>
            </a:lvl4pPr>
            <a:lvl5pPr>
              <a:defRPr sz="1600"/>
            </a:lvl5pPr>
          </a:lstStyle>
          <a:p>
            <a:pPr lvl="0"/>
            <a:r>
              <a:rPr lang="en-US" dirty="0"/>
              <a:t>October 17, 2022</a:t>
            </a:r>
          </a:p>
        </p:txBody>
      </p:sp>
    </p:spTree>
    <p:extLst>
      <p:ext uri="{BB962C8B-B14F-4D97-AF65-F5344CB8AC3E}">
        <p14:creationId xmlns:p14="http://schemas.microsoft.com/office/powerpoint/2010/main" val="3363222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7_Title Slide">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72566666-1833-2F48-9E89-A4A2A6AF7B7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DAC7B103-3D3E-B2F6-7174-929D03773AA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6459"/>
          <a:stretch/>
        </p:blipFill>
        <p:spPr>
          <a:xfrm>
            <a:off x="10332720" y="6234987"/>
            <a:ext cx="1979364" cy="623013"/>
          </a:xfrm>
          <a:prstGeom prst="rect">
            <a:avLst/>
          </a:prstGeom>
        </p:spPr>
      </p:pic>
      <p:sp>
        <p:nvSpPr>
          <p:cNvPr id="4" name="Text Placeholder 14">
            <a:extLst>
              <a:ext uri="{FF2B5EF4-FFF2-40B4-BE49-F238E27FC236}">
                <a16:creationId xmlns:a16="http://schemas.microsoft.com/office/drawing/2014/main" id="{8DE6D0CB-93EE-A5AE-0B0A-ABA585AD237F}"/>
              </a:ext>
            </a:extLst>
          </p:cNvPr>
          <p:cNvSpPr>
            <a:spLocks noGrp="1"/>
          </p:cNvSpPr>
          <p:nvPr>
            <p:ph type="body" sz="quarter" idx="10" hasCustomPrompt="1"/>
          </p:nvPr>
        </p:nvSpPr>
        <p:spPr>
          <a:xfrm>
            <a:off x="647700" y="664018"/>
            <a:ext cx="7806489" cy="3031004"/>
          </a:xfrm>
          <a:prstGeom prst="rect">
            <a:avLst/>
          </a:prstGeom>
        </p:spPr>
        <p:txBody>
          <a:bodyPr lIns="0" tIns="0" rIns="0" bIns="0" anchor="b">
            <a:normAutofit/>
          </a:bodyPr>
          <a:lstStyle>
            <a:lvl1pPr marL="0" indent="0" algn="l">
              <a:lnSpc>
                <a:spcPct val="100000"/>
              </a:lnSpc>
              <a:spcBef>
                <a:spcPts val="0"/>
              </a:spcBef>
              <a:buNone/>
              <a:defRPr sz="4400" b="1" i="0" baseline="0">
                <a:solidFill>
                  <a:schemeClr val="bg1"/>
                </a:solidFill>
                <a:latin typeface="+mj-lt"/>
              </a:defRPr>
            </a:lvl1pPr>
            <a:lvl2pPr marL="609585" indent="0">
              <a:buNone/>
              <a:defRPr/>
            </a:lvl2pPr>
          </a:lstStyle>
          <a:p>
            <a:pPr lvl="0"/>
            <a:r>
              <a:rPr lang="en-US" dirty="0"/>
              <a:t>48-point Calibri </a:t>
            </a:r>
            <a:br>
              <a:rPr lang="en-US" dirty="0"/>
            </a:br>
            <a:r>
              <a:rPr lang="en-US" dirty="0"/>
              <a:t>Section Head</a:t>
            </a:r>
          </a:p>
        </p:txBody>
      </p:sp>
      <p:sp>
        <p:nvSpPr>
          <p:cNvPr id="5" name="Subtitle 2">
            <a:extLst>
              <a:ext uri="{FF2B5EF4-FFF2-40B4-BE49-F238E27FC236}">
                <a16:creationId xmlns:a16="http://schemas.microsoft.com/office/drawing/2014/main" id="{4ED2FA9F-D55D-7BE7-B756-CBE1D2267989}"/>
              </a:ext>
            </a:extLst>
          </p:cNvPr>
          <p:cNvSpPr>
            <a:spLocks noGrp="1"/>
          </p:cNvSpPr>
          <p:nvPr>
            <p:ph type="subTitle" idx="1" hasCustomPrompt="1"/>
          </p:nvPr>
        </p:nvSpPr>
        <p:spPr>
          <a:xfrm>
            <a:off x="647699" y="5054982"/>
            <a:ext cx="6029009" cy="1008934"/>
          </a:xfrm>
        </p:spPr>
        <p:txBody>
          <a:bodyPr lIns="0" anchor="t">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28-point subtitle</a:t>
            </a:r>
          </a:p>
        </p:txBody>
      </p:sp>
      <p:pic>
        <p:nvPicPr>
          <p:cNvPr id="6" name="Picture 5">
            <a:extLst>
              <a:ext uri="{FF2B5EF4-FFF2-40B4-BE49-F238E27FC236}">
                <a16:creationId xmlns:a16="http://schemas.microsoft.com/office/drawing/2014/main" id="{E2FC79C5-E79B-7B98-6DCD-3156FA82E1F5}"/>
              </a:ext>
            </a:extLst>
          </p:cNvPr>
          <p:cNvPicPr>
            <a:picLocks noChangeAspect="1"/>
          </p:cNvPicPr>
          <p:nvPr userDrawn="1"/>
        </p:nvPicPr>
        <p:blipFill>
          <a:blip r:embed="rId4"/>
          <a:stretch>
            <a:fillRect/>
          </a:stretch>
        </p:blipFill>
        <p:spPr>
          <a:xfrm>
            <a:off x="647699" y="856601"/>
            <a:ext cx="2070100" cy="1358900"/>
          </a:xfrm>
          <a:prstGeom prst="rect">
            <a:avLst/>
          </a:prstGeom>
        </p:spPr>
      </p:pic>
    </p:spTree>
    <p:extLst>
      <p:ext uri="{BB962C8B-B14F-4D97-AF65-F5344CB8AC3E}">
        <p14:creationId xmlns:p14="http://schemas.microsoft.com/office/powerpoint/2010/main" val="109143733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AF427AD-6CC0-AC45-83D9-6F1DCB7A879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19E5AEC3-2AEB-DFF9-E21E-C87066C1237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6459"/>
          <a:stretch/>
        </p:blipFill>
        <p:spPr>
          <a:xfrm>
            <a:off x="10332720" y="6234987"/>
            <a:ext cx="1979364" cy="623013"/>
          </a:xfrm>
          <a:prstGeom prst="rect">
            <a:avLst/>
          </a:prstGeom>
        </p:spPr>
      </p:pic>
      <p:sp>
        <p:nvSpPr>
          <p:cNvPr id="4" name="Text Placeholder 14">
            <a:extLst>
              <a:ext uri="{FF2B5EF4-FFF2-40B4-BE49-F238E27FC236}">
                <a16:creationId xmlns:a16="http://schemas.microsoft.com/office/drawing/2014/main" id="{8C982D3B-7CFC-518E-17C4-3E730F892112}"/>
              </a:ext>
            </a:extLst>
          </p:cNvPr>
          <p:cNvSpPr>
            <a:spLocks noGrp="1"/>
          </p:cNvSpPr>
          <p:nvPr>
            <p:ph type="body" sz="quarter" idx="10" hasCustomPrompt="1"/>
          </p:nvPr>
        </p:nvSpPr>
        <p:spPr>
          <a:xfrm>
            <a:off x="647700" y="664018"/>
            <a:ext cx="7806489" cy="3031004"/>
          </a:xfrm>
          <a:prstGeom prst="rect">
            <a:avLst/>
          </a:prstGeom>
        </p:spPr>
        <p:txBody>
          <a:bodyPr lIns="0" tIns="0" rIns="0" bIns="0" anchor="b">
            <a:normAutofit/>
          </a:bodyPr>
          <a:lstStyle>
            <a:lvl1pPr marL="0" indent="0" algn="l">
              <a:lnSpc>
                <a:spcPct val="100000"/>
              </a:lnSpc>
              <a:spcBef>
                <a:spcPts val="0"/>
              </a:spcBef>
              <a:buNone/>
              <a:defRPr sz="4400" b="1" i="0" baseline="0">
                <a:solidFill>
                  <a:schemeClr val="bg1"/>
                </a:solidFill>
                <a:latin typeface="+mj-lt"/>
              </a:defRPr>
            </a:lvl1pPr>
            <a:lvl2pPr marL="609585" indent="0">
              <a:buNone/>
              <a:defRPr/>
            </a:lvl2pPr>
          </a:lstStyle>
          <a:p>
            <a:pPr lvl="0"/>
            <a:r>
              <a:rPr lang="en-US" dirty="0"/>
              <a:t>48-point Calibri </a:t>
            </a:r>
            <a:br>
              <a:rPr lang="en-US" dirty="0"/>
            </a:br>
            <a:r>
              <a:rPr lang="en-US" dirty="0"/>
              <a:t>Section Head</a:t>
            </a:r>
          </a:p>
        </p:txBody>
      </p:sp>
      <p:sp>
        <p:nvSpPr>
          <p:cNvPr id="5" name="Subtitle 2">
            <a:extLst>
              <a:ext uri="{FF2B5EF4-FFF2-40B4-BE49-F238E27FC236}">
                <a16:creationId xmlns:a16="http://schemas.microsoft.com/office/drawing/2014/main" id="{4033789A-1BB0-3DB3-5D22-D64D979B3876}"/>
              </a:ext>
            </a:extLst>
          </p:cNvPr>
          <p:cNvSpPr>
            <a:spLocks noGrp="1"/>
          </p:cNvSpPr>
          <p:nvPr>
            <p:ph type="subTitle" idx="1" hasCustomPrompt="1"/>
          </p:nvPr>
        </p:nvSpPr>
        <p:spPr>
          <a:xfrm>
            <a:off x="647699" y="5054982"/>
            <a:ext cx="6029009" cy="1008934"/>
          </a:xfrm>
        </p:spPr>
        <p:txBody>
          <a:bodyPr lIns="0" anchor="t">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28-point subtitle</a:t>
            </a:r>
          </a:p>
        </p:txBody>
      </p:sp>
      <p:pic>
        <p:nvPicPr>
          <p:cNvPr id="6" name="Picture 5">
            <a:extLst>
              <a:ext uri="{FF2B5EF4-FFF2-40B4-BE49-F238E27FC236}">
                <a16:creationId xmlns:a16="http://schemas.microsoft.com/office/drawing/2014/main" id="{A74F63BF-6806-7B4B-5C10-7928E79A231A}"/>
              </a:ext>
            </a:extLst>
          </p:cNvPr>
          <p:cNvPicPr>
            <a:picLocks noChangeAspect="1"/>
          </p:cNvPicPr>
          <p:nvPr userDrawn="1"/>
        </p:nvPicPr>
        <p:blipFill>
          <a:blip r:embed="rId4"/>
          <a:stretch>
            <a:fillRect/>
          </a:stretch>
        </p:blipFill>
        <p:spPr>
          <a:xfrm>
            <a:off x="647699" y="856601"/>
            <a:ext cx="2070100" cy="1358900"/>
          </a:xfrm>
          <a:prstGeom prst="rect">
            <a:avLst/>
          </a:prstGeom>
        </p:spPr>
      </p:pic>
    </p:spTree>
    <p:extLst>
      <p:ext uri="{BB962C8B-B14F-4D97-AF65-F5344CB8AC3E}">
        <p14:creationId xmlns:p14="http://schemas.microsoft.com/office/powerpoint/2010/main" val="179309300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AF427AD-6CC0-AC45-83D9-6F1DCB7A879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19E5AEC3-2AEB-DFF9-E21E-C87066C1237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6459"/>
          <a:stretch/>
        </p:blipFill>
        <p:spPr>
          <a:xfrm>
            <a:off x="10332720" y="6234987"/>
            <a:ext cx="1979364" cy="623013"/>
          </a:xfrm>
          <a:prstGeom prst="rect">
            <a:avLst/>
          </a:prstGeom>
        </p:spPr>
      </p:pic>
      <p:sp>
        <p:nvSpPr>
          <p:cNvPr id="4" name="Text Placeholder 14">
            <a:extLst>
              <a:ext uri="{FF2B5EF4-FFF2-40B4-BE49-F238E27FC236}">
                <a16:creationId xmlns:a16="http://schemas.microsoft.com/office/drawing/2014/main" id="{A92D1D7F-B801-8DAC-D6E8-1F5F94C55BB6}"/>
              </a:ext>
            </a:extLst>
          </p:cNvPr>
          <p:cNvSpPr>
            <a:spLocks noGrp="1"/>
          </p:cNvSpPr>
          <p:nvPr>
            <p:ph type="body" sz="quarter" idx="10" hasCustomPrompt="1"/>
          </p:nvPr>
        </p:nvSpPr>
        <p:spPr>
          <a:xfrm>
            <a:off x="647700" y="664018"/>
            <a:ext cx="7806489" cy="3031004"/>
          </a:xfrm>
          <a:prstGeom prst="rect">
            <a:avLst/>
          </a:prstGeom>
        </p:spPr>
        <p:txBody>
          <a:bodyPr lIns="0" tIns="0" rIns="0" bIns="0" anchor="b">
            <a:normAutofit/>
          </a:bodyPr>
          <a:lstStyle>
            <a:lvl1pPr marL="0" indent="0" algn="l">
              <a:lnSpc>
                <a:spcPct val="100000"/>
              </a:lnSpc>
              <a:spcBef>
                <a:spcPts val="0"/>
              </a:spcBef>
              <a:buNone/>
              <a:defRPr sz="4400" b="1" i="0" baseline="0">
                <a:solidFill>
                  <a:schemeClr val="bg1"/>
                </a:solidFill>
                <a:latin typeface="+mj-lt"/>
              </a:defRPr>
            </a:lvl1pPr>
            <a:lvl2pPr marL="609585" indent="0">
              <a:buNone/>
              <a:defRPr/>
            </a:lvl2pPr>
          </a:lstStyle>
          <a:p>
            <a:pPr lvl="0"/>
            <a:r>
              <a:rPr lang="en-US" dirty="0"/>
              <a:t>48-point Calibri </a:t>
            </a:r>
            <a:br>
              <a:rPr lang="en-US" dirty="0"/>
            </a:br>
            <a:r>
              <a:rPr lang="en-US" dirty="0"/>
              <a:t>Section Head</a:t>
            </a:r>
          </a:p>
        </p:txBody>
      </p:sp>
      <p:sp>
        <p:nvSpPr>
          <p:cNvPr id="5" name="Subtitle 2">
            <a:extLst>
              <a:ext uri="{FF2B5EF4-FFF2-40B4-BE49-F238E27FC236}">
                <a16:creationId xmlns:a16="http://schemas.microsoft.com/office/drawing/2014/main" id="{638BB40F-1ACB-0119-F025-5827DC24088B}"/>
              </a:ext>
            </a:extLst>
          </p:cNvPr>
          <p:cNvSpPr>
            <a:spLocks noGrp="1"/>
          </p:cNvSpPr>
          <p:nvPr>
            <p:ph type="subTitle" idx="1" hasCustomPrompt="1"/>
          </p:nvPr>
        </p:nvSpPr>
        <p:spPr>
          <a:xfrm>
            <a:off x="647699" y="5054982"/>
            <a:ext cx="6029009" cy="1008934"/>
          </a:xfrm>
        </p:spPr>
        <p:txBody>
          <a:bodyPr lIns="0" anchor="t">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28-point subtitle</a:t>
            </a:r>
          </a:p>
        </p:txBody>
      </p:sp>
    </p:spTree>
    <p:extLst>
      <p:ext uri="{BB962C8B-B14F-4D97-AF65-F5344CB8AC3E}">
        <p14:creationId xmlns:p14="http://schemas.microsoft.com/office/powerpoint/2010/main" val="179252380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0B1C9B3-9631-8145-9890-310D9AF6163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A43CF4F3-F6E5-EAC9-B8EA-9F45612053B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6459"/>
          <a:stretch/>
        </p:blipFill>
        <p:spPr>
          <a:xfrm>
            <a:off x="10332720" y="6234987"/>
            <a:ext cx="1979364" cy="623013"/>
          </a:xfrm>
          <a:prstGeom prst="rect">
            <a:avLst/>
          </a:prstGeom>
        </p:spPr>
      </p:pic>
      <p:sp>
        <p:nvSpPr>
          <p:cNvPr id="4" name="Text Placeholder 14">
            <a:extLst>
              <a:ext uri="{FF2B5EF4-FFF2-40B4-BE49-F238E27FC236}">
                <a16:creationId xmlns:a16="http://schemas.microsoft.com/office/drawing/2014/main" id="{BF2E768F-09F2-6ACF-9444-E4690A43247B}"/>
              </a:ext>
            </a:extLst>
          </p:cNvPr>
          <p:cNvSpPr>
            <a:spLocks noGrp="1"/>
          </p:cNvSpPr>
          <p:nvPr>
            <p:ph type="body" sz="quarter" idx="10" hasCustomPrompt="1"/>
          </p:nvPr>
        </p:nvSpPr>
        <p:spPr>
          <a:xfrm>
            <a:off x="647700" y="664018"/>
            <a:ext cx="7806489" cy="3031004"/>
          </a:xfrm>
          <a:prstGeom prst="rect">
            <a:avLst/>
          </a:prstGeom>
        </p:spPr>
        <p:txBody>
          <a:bodyPr lIns="0" tIns="0" rIns="0" bIns="0" anchor="b">
            <a:normAutofit/>
          </a:bodyPr>
          <a:lstStyle>
            <a:lvl1pPr marL="0" indent="0" algn="l">
              <a:lnSpc>
                <a:spcPct val="100000"/>
              </a:lnSpc>
              <a:spcBef>
                <a:spcPts val="0"/>
              </a:spcBef>
              <a:buNone/>
              <a:defRPr sz="4400" b="1" i="0" baseline="0">
                <a:solidFill>
                  <a:schemeClr val="bg1"/>
                </a:solidFill>
                <a:latin typeface="+mj-lt"/>
              </a:defRPr>
            </a:lvl1pPr>
            <a:lvl2pPr marL="609585" indent="0">
              <a:buNone/>
              <a:defRPr/>
            </a:lvl2pPr>
          </a:lstStyle>
          <a:p>
            <a:pPr lvl="0"/>
            <a:r>
              <a:rPr lang="en-US" dirty="0"/>
              <a:t>48-point Calibri </a:t>
            </a:r>
            <a:br>
              <a:rPr lang="en-US" dirty="0"/>
            </a:br>
            <a:r>
              <a:rPr lang="en-US" dirty="0"/>
              <a:t>Section Head</a:t>
            </a:r>
          </a:p>
        </p:txBody>
      </p:sp>
      <p:sp>
        <p:nvSpPr>
          <p:cNvPr id="5" name="Subtitle 2">
            <a:extLst>
              <a:ext uri="{FF2B5EF4-FFF2-40B4-BE49-F238E27FC236}">
                <a16:creationId xmlns:a16="http://schemas.microsoft.com/office/drawing/2014/main" id="{BDA55997-4A3F-41DF-C8D9-58D5B44E8C85}"/>
              </a:ext>
            </a:extLst>
          </p:cNvPr>
          <p:cNvSpPr>
            <a:spLocks noGrp="1"/>
          </p:cNvSpPr>
          <p:nvPr>
            <p:ph type="subTitle" idx="1" hasCustomPrompt="1"/>
          </p:nvPr>
        </p:nvSpPr>
        <p:spPr>
          <a:xfrm>
            <a:off x="647699" y="5054982"/>
            <a:ext cx="6029009" cy="1008934"/>
          </a:xfrm>
        </p:spPr>
        <p:txBody>
          <a:bodyPr lIns="0" anchor="t">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28-point subtitle</a:t>
            </a:r>
          </a:p>
        </p:txBody>
      </p:sp>
      <p:pic>
        <p:nvPicPr>
          <p:cNvPr id="6" name="Picture 5">
            <a:extLst>
              <a:ext uri="{FF2B5EF4-FFF2-40B4-BE49-F238E27FC236}">
                <a16:creationId xmlns:a16="http://schemas.microsoft.com/office/drawing/2014/main" id="{1C1E41D5-1CE6-0109-E839-E288EDD970C5}"/>
              </a:ext>
            </a:extLst>
          </p:cNvPr>
          <p:cNvPicPr>
            <a:picLocks noChangeAspect="1"/>
          </p:cNvPicPr>
          <p:nvPr userDrawn="1"/>
        </p:nvPicPr>
        <p:blipFill>
          <a:blip r:embed="rId4"/>
          <a:stretch>
            <a:fillRect/>
          </a:stretch>
        </p:blipFill>
        <p:spPr>
          <a:xfrm>
            <a:off x="647699" y="856601"/>
            <a:ext cx="2070100" cy="1358900"/>
          </a:xfrm>
          <a:prstGeom prst="rect">
            <a:avLst/>
          </a:prstGeom>
        </p:spPr>
      </p:pic>
    </p:spTree>
    <p:extLst>
      <p:ext uri="{BB962C8B-B14F-4D97-AF65-F5344CB8AC3E}">
        <p14:creationId xmlns:p14="http://schemas.microsoft.com/office/powerpoint/2010/main" val="364305082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66D6240-B265-A941-8983-D6A676147E0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832923FC-6703-061A-333A-7B1BEE5BF69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6459"/>
          <a:stretch/>
        </p:blipFill>
        <p:spPr>
          <a:xfrm>
            <a:off x="10332720" y="6234987"/>
            <a:ext cx="1979364" cy="623013"/>
          </a:xfrm>
          <a:prstGeom prst="rect">
            <a:avLst/>
          </a:prstGeom>
        </p:spPr>
      </p:pic>
      <p:sp>
        <p:nvSpPr>
          <p:cNvPr id="4" name="Text Placeholder 14">
            <a:extLst>
              <a:ext uri="{FF2B5EF4-FFF2-40B4-BE49-F238E27FC236}">
                <a16:creationId xmlns:a16="http://schemas.microsoft.com/office/drawing/2014/main" id="{129CBD1E-AD30-0250-E43C-38FF4A2D05BD}"/>
              </a:ext>
            </a:extLst>
          </p:cNvPr>
          <p:cNvSpPr>
            <a:spLocks noGrp="1"/>
          </p:cNvSpPr>
          <p:nvPr>
            <p:ph type="body" sz="quarter" idx="10" hasCustomPrompt="1"/>
          </p:nvPr>
        </p:nvSpPr>
        <p:spPr>
          <a:xfrm>
            <a:off x="647700" y="664018"/>
            <a:ext cx="7806489" cy="3031004"/>
          </a:xfrm>
          <a:prstGeom prst="rect">
            <a:avLst/>
          </a:prstGeom>
        </p:spPr>
        <p:txBody>
          <a:bodyPr lIns="0" tIns="0" rIns="0" bIns="0" anchor="b">
            <a:normAutofit/>
          </a:bodyPr>
          <a:lstStyle>
            <a:lvl1pPr marL="0" indent="0" algn="l">
              <a:lnSpc>
                <a:spcPct val="100000"/>
              </a:lnSpc>
              <a:spcBef>
                <a:spcPts val="0"/>
              </a:spcBef>
              <a:buNone/>
              <a:defRPr sz="4400" b="1" i="0" baseline="0">
                <a:solidFill>
                  <a:schemeClr val="bg1"/>
                </a:solidFill>
                <a:latin typeface="+mj-lt"/>
              </a:defRPr>
            </a:lvl1pPr>
            <a:lvl2pPr marL="609585" indent="0">
              <a:buNone/>
              <a:defRPr/>
            </a:lvl2pPr>
          </a:lstStyle>
          <a:p>
            <a:pPr lvl="0"/>
            <a:r>
              <a:rPr lang="en-US" dirty="0"/>
              <a:t>48-point Calibri </a:t>
            </a:r>
            <a:br>
              <a:rPr lang="en-US" dirty="0"/>
            </a:br>
            <a:r>
              <a:rPr lang="en-US" dirty="0"/>
              <a:t>Section Head</a:t>
            </a:r>
          </a:p>
        </p:txBody>
      </p:sp>
      <p:sp>
        <p:nvSpPr>
          <p:cNvPr id="5" name="Subtitle 2">
            <a:extLst>
              <a:ext uri="{FF2B5EF4-FFF2-40B4-BE49-F238E27FC236}">
                <a16:creationId xmlns:a16="http://schemas.microsoft.com/office/drawing/2014/main" id="{E1F3AD5E-34B6-5659-5A05-52E971F56A6E}"/>
              </a:ext>
            </a:extLst>
          </p:cNvPr>
          <p:cNvSpPr>
            <a:spLocks noGrp="1"/>
          </p:cNvSpPr>
          <p:nvPr>
            <p:ph type="subTitle" idx="1" hasCustomPrompt="1"/>
          </p:nvPr>
        </p:nvSpPr>
        <p:spPr>
          <a:xfrm>
            <a:off x="647699" y="5054982"/>
            <a:ext cx="6029009" cy="1008934"/>
          </a:xfrm>
        </p:spPr>
        <p:txBody>
          <a:bodyPr lIns="0" anchor="t">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28-point subtitle</a:t>
            </a:r>
          </a:p>
        </p:txBody>
      </p:sp>
      <p:pic>
        <p:nvPicPr>
          <p:cNvPr id="6" name="Picture 5">
            <a:extLst>
              <a:ext uri="{FF2B5EF4-FFF2-40B4-BE49-F238E27FC236}">
                <a16:creationId xmlns:a16="http://schemas.microsoft.com/office/drawing/2014/main" id="{A2BBA1F8-047D-6A37-11EC-15D957C908C3}"/>
              </a:ext>
            </a:extLst>
          </p:cNvPr>
          <p:cNvPicPr>
            <a:picLocks noChangeAspect="1"/>
          </p:cNvPicPr>
          <p:nvPr userDrawn="1"/>
        </p:nvPicPr>
        <p:blipFill>
          <a:blip r:embed="rId4"/>
          <a:stretch>
            <a:fillRect/>
          </a:stretch>
        </p:blipFill>
        <p:spPr>
          <a:xfrm>
            <a:off x="647699" y="856601"/>
            <a:ext cx="2070100" cy="1358900"/>
          </a:xfrm>
          <a:prstGeom prst="rect">
            <a:avLst/>
          </a:prstGeom>
        </p:spPr>
      </p:pic>
    </p:spTree>
    <p:extLst>
      <p:ext uri="{BB962C8B-B14F-4D97-AF65-F5344CB8AC3E}">
        <p14:creationId xmlns:p14="http://schemas.microsoft.com/office/powerpoint/2010/main" val="339542265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F216AB8-E7FB-9047-98A2-0AFBF679BA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26F8C0E3-2B06-5FA9-179C-B11D6A37AA9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6459"/>
          <a:stretch/>
        </p:blipFill>
        <p:spPr>
          <a:xfrm>
            <a:off x="10332720" y="6234987"/>
            <a:ext cx="1979364" cy="623013"/>
          </a:xfrm>
          <a:prstGeom prst="rect">
            <a:avLst/>
          </a:prstGeom>
        </p:spPr>
      </p:pic>
      <p:sp>
        <p:nvSpPr>
          <p:cNvPr id="4" name="Text Placeholder 14">
            <a:extLst>
              <a:ext uri="{FF2B5EF4-FFF2-40B4-BE49-F238E27FC236}">
                <a16:creationId xmlns:a16="http://schemas.microsoft.com/office/drawing/2014/main" id="{5D310CB3-ABE1-C5CD-CDC4-D75EA871BBA9}"/>
              </a:ext>
            </a:extLst>
          </p:cNvPr>
          <p:cNvSpPr>
            <a:spLocks noGrp="1"/>
          </p:cNvSpPr>
          <p:nvPr>
            <p:ph type="body" sz="quarter" idx="10" hasCustomPrompt="1"/>
          </p:nvPr>
        </p:nvSpPr>
        <p:spPr>
          <a:xfrm>
            <a:off x="647700" y="664018"/>
            <a:ext cx="7806489" cy="3031004"/>
          </a:xfrm>
          <a:prstGeom prst="rect">
            <a:avLst/>
          </a:prstGeom>
        </p:spPr>
        <p:txBody>
          <a:bodyPr lIns="0" tIns="0" rIns="0" bIns="0" anchor="b">
            <a:normAutofit/>
          </a:bodyPr>
          <a:lstStyle>
            <a:lvl1pPr marL="0" indent="0" algn="l">
              <a:lnSpc>
                <a:spcPct val="100000"/>
              </a:lnSpc>
              <a:spcBef>
                <a:spcPts val="0"/>
              </a:spcBef>
              <a:buNone/>
              <a:defRPr sz="4400" b="1" i="0" baseline="0">
                <a:solidFill>
                  <a:schemeClr val="bg1"/>
                </a:solidFill>
                <a:latin typeface="+mj-lt"/>
              </a:defRPr>
            </a:lvl1pPr>
            <a:lvl2pPr marL="609585" indent="0">
              <a:buNone/>
              <a:defRPr/>
            </a:lvl2pPr>
          </a:lstStyle>
          <a:p>
            <a:pPr lvl="0"/>
            <a:r>
              <a:rPr lang="en-US" dirty="0"/>
              <a:t>48-point Calibri </a:t>
            </a:r>
            <a:br>
              <a:rPr lang="en-US" dirty="0"/>
            </a:br>
            <a:r>
              <a:rPr lang="en-US" dirty="0"/>
              <a:t>Section Head</a:t>
            </a:r>
          </a:p>
        </p:txBody>
      </p:sp>
      <p:sp>
        <p:nvSpPr>
          <p:cNvPr id="5" name="Subtitle 2">
            <a:extLst>
              <a:ext uri="{FF2B5EF4-FFF2-40B4-BE49-F238E27FC236}">
                <a16:creationId xmlns:a16="http://schemas.microsoft.com/office/drawing/2014/main" id="{93A67C8D-23AF-D710-4DC6-2E470918750F}"/>
              </a:ext>
            </a:extLst>
          </p:cNvPr>
          <p:cNvSpPr>
            <a:spLocks noGrp="1"/>
          </p:cNvSpPr>
          <p:nvPr>
            <p:ph type="subTitle" idx="1" hasCustomPrompt="1"/>
          </p:nvPr>
        </p:nvSpPr>
        <p:spPr>
          <a:xfrm>
            <a:off x="647699" y="5054982"/>
            <a:ext cx="6029009" cy="1008934"/>
          </a:xfrm>
        </p:spPr>
        <p:txBody>
          <a:bodyPr lIns="0" anchor="t">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28-point subtitle</a:t>
            </a:r>
          </a:p>
        </p:txBody>
      </p:sp>
      <p:pic>
        <p:nvPicPr>
          <p:cNvPr id="6" name="Picture 5">
            <a:extLst>
              <a:ext uri="{FF2B5EF4-FFF2-40B4-BE49-F238E27FC236}">
                <a16:creationId xmlns:a16="http://schemas.microsoft.com/office/drawing/2014/main" id="{186673C7-1B9B-0AFC-D094-F5C1423290F0}"/>
              </a:ext>
            </a:extLst>
          </p:cNvPr>
          <p:cNvPicPr>
            <a:picLocks noChangeAspect="1"/>
          </p:cNvPicPr>
          <p:nvPr userDrawn="1"/>
        </p:nvPicPr>
        <p:blipFill>
          <a:blip r:embed="rId4"/>
          <a:stretch>
            <a:fillRect/>
          </a:stretch>
        </p:blipFill>
        <p:spPr>
          <a:xfrm>
            <a:off x="647699" y="856601"/>
            <a:ext cx="2070100" cy="1358900"/>
          </a:xfrm>
          <a:prstGeom prst="rect">
            <a:avLst/>
          </a:prstGeom>
        </p:spPr>
      </p:pic>
    </p:spTree>
    <p:extLst>
      <p:ext uri="{BB962C8B-B14F-4D97-AF65-F5344CB8AC3E}">
        <p14:creationId xmlns:p14="http://schemas.microsoft.com/office/powerpoint/2010/main" val="238726425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4FE6D2B-2D89-104C-8CD8-04CF68D5D256}"/>
              </a:ext>
            </a:extLst>
          </p:cNvPr>
          <p:cNvPicPr>
            <a:picLocks noChangeAspect="1"/>
          </p:cNvPicPr>
          <p:nvPr userDrawn="1"/>
        </p:nvPicPr>
        <p:blipFill rotWithShape="1">
          <a:blip r:embed="rId16" cstate="screen">
            <a:extLst>
              <a:ext uri="{28A0092B-C50C-407E-A947-70E740481C1C}">
                <a14:useLocalDpi xmlns:a14="http://schemas.microsoft.com/office/drawing/2010/main"/>
              </a:ext>
            </a:extLst>
          </a:blip>
          <a:srcRect/>
          <a:stretch/>
        </p:blipFill>
        <p:spPr>
          <a:xfrm>
            <a:off x="0" y="0"/>
            <a:ext cx="12192000" cy="108449"/>
          </a:xfrm>
          <a:prstGeom prst="rect">
            <a:avLst/>
          </a:prstGeom>
        </p:spPr>
      </p:pic>
      <p:sp>
        <p:nvSpPr>
          <p:cNvPr id="2" name="Title Placeholder 1">
            <a:extLst>
              <a:ext uri="{FF2B5EF4-FFF2-40B4-BE49-F238E27FC236}">
                <a16:creationId xmlns:a16="http://schemas.microsoft.com/office/drawing/2014/main" id="{EA23D4CC-6DFD-2343-81A6-333FDFD3C2E0}"/>
              </a:ext>
            </a:extLst>
          </p:cNvPr>
          <p:cNvSpPr>
            <a:spLocks noGrp="1"/>
          </p:cNvSpPr>
          <p:nvPr>
            <p:ph type="title"/>
          </p:nvPr>
        </p:nvSpPr>
        <p:spPr>
          <a:xfrm>
            <a:off x="432816" y="439674"/>
            <a:ext cx="10997184" cy="703326"/>
          </a:xfrm>
          <a:prstGeom prst="rect">
            <a:avLst/>
          </a:prstGeom>
        </p:spPr>
        <p:txBody>
          <a:bodyPr vert="horz" lIns="0" tIns="91440" rIns="0" bIns="91440" rtlCol="0" anchor="ctr">
            <a:normAutofit/>
          </a:bodyPr>
          <a:lstStyle/>
          <a:p>
            <a:r>
              <a:rPr lang="en-US" dirty="0"/>
              <a:t>Click to Edit 28-point Calibri Header</a:t>
            </a:r>
          </a:p>
        </p:txBody>
      </p:sp>
      <p:sp>
        <p:nvSpPr>
          <p:cNvPr id="3" name="Text Placeholder 2">
            <a:extLst>
              <a:ext uri="{FF2B5EF4-FFF2-40B4-BE49-F238E27FC236}">
                <a16:creationId xmlns:a16="http://schemas.microsoft.com/office/drawing/2014/main" id="{BDF5D4A3-E707-2345-8D00-CB5EAA242B80}"/>
              </a:ext>
            </a:extLst>
          </p:cNvPr>
          <p:cNvSpPr>
            <a:spLocks noGrp="1"/>
          </p:cNvSpPr>
          <p:nvPr>
            <p:ph type="body" idx="1"/>
          </p:nvPr>
        </p:nvSpPr>
        <p:spPr>
          <a:xfrm>
            <a:off x="656013" y="1333501"/>
            <a:ext cx="10773987" cy="4643350"/>
          </a:xfrm>
          <a:prstGeom prst="rect">
            <a:avLst/>
          </a:prstGeom>
        </p:spPr>
        <p:txBody>
          <a:bodyPr vert="horz" lIns="91440" tIns="45720" rIns="91440" bIns="45720" rtlCol="0">
            <a:normAutofit/>
          </a:bodyPr>
          <a:lstStyle/>
          <a:p>
            <a:pPr lvl="0"/>
            <a:r>
              <a:rPr lang="en-US" dirty="0"/>
              <a:t>24-point is preferred text size</a:t>
            </a:r>
          </a:p>
          <a:p>
            <a:pPr lvl="1"/>
            <a:r>
              <a:rPr lang="en-US" dirty="0"/>
              <a:t>20-point</a:t>
            </a:r>
          </a:p>
          <a:p>
            <a:pPr lvl="2"/>
            <a:r>
              <a:rPr lang="en-US" dirty="0"/>
              <a:t>18-point</a:t>
            </a:r>
          </a:p>
          <a:p>
            <a:pPr lvl="3"/>
            <a:r>
              <a:rPr lang="en-US" dirty="0"/>
              <a:t>16-point</a:t>
            </a:r>
          </a:p>
          <a:p>
            <a:pPr lvl="4"/>
            <a:r>
              <a:rPr lang="en-US" dirty="0"/>
              <a:t>16-point</a:t>
            </a:r>
          </a:p>
        </p:txBody>
      </p:sp>
      <p:sp>
        <p:nvSpPr>
          <p:cNvPr id="13" name="Title 2">
            <a:extLst>
              <a:ext uri="{FF2B5EF4-FFF2-40B4-BE49-F238E27FC236}">
                <a16:creationId xmlns:a16="http://schemas.microsoft.com/office/drawing/2014/main" id="{3B219128-3417-7842-B217-E7E1F80337FD}"/>
              </a:ext>
            </a:extLst>
          </p:cNvPr>
          <p:cNvSpPr txBox="1">
            <a:spLocks/>
          </p:cNvSpPr>
          <p:nvPr userDrawn="1"/>
        </p:nvSpPr>
        <p:spPr>
          <a:xfrm>
            <a:off x="656013" y="6473635"/>
            <a:ext cx="3815692" cy="123111"/>
          </a:xfrm>
          <a:prstGeom prst="rect">
            <a:avLst/>
          </a:prstGeom>
        </p:spPr>
        <p:txBody>
          <a:bodyPr wrap="square" lIns="0" tIns="0" rIns="0" bIns="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800" b="0" i="0" kern="1500" spc="0" dirty="0">
                <a:solidFill>
                  <a:schemeClr val="tx1"/>
                </a:solidFill>
                <a:latin typeface="Calibri" panose="020F0502020204030204" pitchFamily="34" charset="0"/>
              </a:rPr>
              <a:t>©2023 ProAssurance Corporation  •  All rights reserved. </a:t>
            </a:r>
          </a:p>
        </p:txBody>
      </p:sp>
      <p:sp>
        <p:nvSpPr>
          <p:cNvPr id="8" name="Slide Number Placeholder 5">
            <a:extLst>
              <a:ext uri="{FF2B5EF4-FFF2-40B4-BE49-F238E27FC236}">
                <a16:creationId xmlns:a16="http://schemas.microsoft.com/office/drawing/2014/main" id="{383E379E-3FE8-7347-BBB9-0ADA8C933CC5}"/>
              </a:ext>
            </a:extLst>
          </p:cNvPr>
          <p:cNvSpPr txBox="1">
            <a:spLocks/>
          </p:cNvSpPr>
          <p:nvPr userDrawn="1"/>
        </p:nvSpPr>
        <p:spPr>
          <a:xfrm>
            <a:off x="-82633" y="6383647"/>
            <a:ext cx="738646" cy="274637"/>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ctr" defTabSz="1031626" rtl="0" eaLnBrk="1" fontAlgn="auto" latinLnBrk="0" hangingPunct="1">
              <a:lnSpc>
                <a:spcPct val="100000"/>
              </a:lnSpc>
              <a:spcBef>
                <a:spcPts val="0"/>
              </a:spcBef>
              <a:spcAft>
                <a:spcPts val="0"/>
              </a:spcAft>
              <a:buClrTx/>
              <a:buSzTx/>
              <a:buFontTx/>
              <a:buNone/>
              <a:tabLst/>
              <a:defRPr/>
            </a:pPr>
            <a:fld id="{FF14B9FE-21E6-4B09-A80A-6ECAFC8A0C01}" type="slidenum">
              <a:rPr kumimoji="0" lang="en-US" sz="1200" b="1" i="0" u="none" strike="noStrike" kern="1200" cap="none" spc="0" normalizeH="0" baseline="0" noProof="0" smtClean="0">
                <a:ln>
                  <a:noFill/>
                </a:ln>
                <a:solidFill>
                  <a:schemeClr val="tx1"/>
                </a:solidFill>
                <a:effectLst/>
                <a:uLnTx/>
                <a:uFillTx/>
                <a:latin typeface="Calibri" panose="020F0502020204030204" pitchFamily="34" charset="0"/>
                <a:ea typeface="+mn-ea"/>
                <a:cs typeface="+mn-cs"/>
              </a:rPr>
              <a:pPr marL="0" marR="0" lvl="0" indent="0" algn="ctr" defTabSz="1031626"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p:txBody>
      </p:sp>
      <p:pic>
        <p:nvPicPr>
          <p:cNvPr id="4" name="Picture 3">
            <a:extLst>
              <a:ext uri="{FF2B5EF4-FFF2-40B4-BE49-F238E27FC236}">
                <a16:creationId xmlns:a16="http://schemas.microsoft.com/office/drawing/2014/main" id="{CC89EBA6-FDC3-DAC1-4139-6EFA0B5BB4E6}"/>
              </a:ext>
            </a:extLst>
          </p:cNvPr>
          <p:cNvPicPr>
            <a:picLocks noChangeAspect="1"/>
          </p:cNvPicPr>
          <p:nvPr userDrawn="1"/>
        </p:nvPicPr>
        <p:blipFill>
          <a:blip r:embed="rId17" cstate="screen">
            <a:extLst>
              <a:ext uri="{28A0092B-C50C-407E-A947-70E740481C1C}">
                <a14:useLocalDpi xmlns:a14="http://schemas.microsoft.com/office/drawing/2010/main"/>
              </a:ext>
            </a:extLst>
          </a:blip>
          <a:srcRect/>
          <a:stretch/>
        </p:blipFill>
        <p:spPr>
          <a:xfrm>
            <a:off x="0" y="-293"/>
            <a:ext cx="12192000" cy="108449"/>
          </a:xfrm>
          <a:prstGeom prst="rect">
            <a:avLst/>
          </a:prstGeom>
        </p:spPr>
      </p:pic>
      <p:pic>
        <p:nvPicPr>
          <p:cNvPr id="5" name="Picture 4">
            <a:extLst>
              <a:ext uri="{FF2B5EF4-FFF2-40B4-BE49-F238E27FC236}">
                <a16:creationId xmlns:a16="http://schemas.microsoft.com/office/drawing/2014/main" id="{FE296682-4C8E-AB2E-D8CD-AAE463F09C12}"/>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0212636" y="6234987"/>
            <a:ext cx="1979364" cy="623013"/>
          </a:xfrm>
          <a:prstGeom prst="rect">
            <a:avLst/>
          </a:prstGeom>
        </p:spPr>
      </p:pic>
    </p:spTree>
    <p:extLst>
      <p:ext uri="{BB962C8B-B14F-4D97-AF65-F5344CB8AC3E}">
        <p14:creationId xmlns:p14="http://schemas.microsoft.com/office/powerpoint/2010/main" val="4079630432"/>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84" r:id="rId3"/>
    <p:sldLayoutId id="2147483674" r:id="rId4"/>
    <p:sldLayoutId id="2147483675" r:id="rId5"/>
    <p:sldLayoutId id="2147483682" r:id="rId6"/>
    <p:sldLayoutId id="2147483676" r:id="rId7"/>
    <p:sldLayoutId id="2147483678" r:id="rId8"/>
    <p:sldLayoutId id="2147483679" r:id="rId9"/>
    <p:sldLayoutId id="2147483662" r:id="rId10"/>
    <p:sldLayoutId id="2147483652" r:id="rId11"/>
    <p:sldLayoutId id="2147483653" r:id="rId12"/>
    <p:sldLayoutId id="2147483654" r:id="rId13"/>
    <p:sldLayoutId id="2147483655" r:id="rId14"/>
  </p:sldLayoutIdLst>
  <p:hf sldNum="0" hdr="0" ftr="0" dt="0"/>
  <p:txStyles>
    <p:titleStyle>
      <a:lvl1pPr algn="l" defTabSz="914400" rtl="0" eaLnBrk="1" latinLnBrk="0" hangingPunct="1">
        <a:lnSpc>
          <a:spcPct val="90000"/>
        </a:lnSpc>
        <a:spcBef>
          <a:spcPct val="0"/>
        </a:spcBef>
        <a:buNone/>
        <a:defRPr sz="28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200"/>
        </a:spcBef>
        <a:buClr>
          <a:schemeClr val="accent1"/>
        </a:buClr>
        <a:buSzPct val="100000"/>
        <a:buFont typeface="System Font Regular"/>
        <a:buChar char="•"/>
        <a:defRPr sz="2400" kern="1200">
          <a:solidFill>
            <a:schemeClr val="tx1"/>
          </a:solidFill>
          <a:latin typeface="+mn-lt"/>
          <a:ea typeface="+mn-ea"/>
          <a:cs typeface="+mn-cs"/>
        </a:defRPr>
      </a:lvl1pPr>
      <a:lvl2pPr marL="460375" indent="-225425" algn="l" defTabSz="914400" rtl="0" eaLnBrk="1" latinLnBrk="0" hangingPunct="1">
        <a:lnSpc>
          <a:spcPct val="90000"/>
        </a:lnSpc>
        <a:spcBef>
          <a:spcPts val="1200"/>
        </a:spcBef>
        <a:buClr>
          <a:schemeClr val="accent3"/>
        </a:buClr>
        <a:buFont typeface="Wingdings" pitchFamily="2" charset="2"/>
        <a:buChar char="§"/>
        <a:tabLst/>
        <a:defRPr sz="2000" kern="1200">
          <a:solidFill>
            <a:schemeClr val="tx1"/>
          </a:solidFill>
          <a:latin typeface="+mn-lt"/>
          <a:ea typeface="+mn-ea"/>
          <a:cs typeface="+mn-cs"/>
        </a:defRPr>
      </a:lvl2pPr>
      <a:lvl3pPr marL="635000" indent="-231775" algn="l" defTabSz="914400" rtl="0" eaLnBrk="1" latinLnBrk="0" hangingPunct="1">
        <a:lnSpc>
          <a:spcPct val="90000"/>
        </a:lnSpc>
        <a:spcBef>
          <a:spcPts val="1200"/>
        </a:spcBef>
        <a:buClr>
          <a:schemeClr val="accent5"/>
        </a:buClr>
        <a:buSzPct val="110000"/>
        <a:buFont typeface="System Font Regular"/>
        <a:buChar char="▸"/>
        <a:tabLst/>
        <a:defRPr sz="1800" kern="1200">
          <a:solidFill>
            <a:schemeClr val="tx1"/>
          </a:solidFill>
          <a:latin typeface="+mn-lt"/>
          <a:ea typeface="+mn-ea"/>
          <a:cs typeface="+mn-cs"/>
        </a:defRPr>
      </a:lvl3pPr>
      <a:lvl4pPr marL="920750" indent="-234950" algn="l" defTabSz="914400" rtl="0" eaLnBrk="1" latinLnBrk="0" hangingPunct="1">
        <a:lnSpc>
          <a:spcPct val="90000"/>
        </a:lnSpc>
        <a:spcBef>
          <a:spcPts val="1200"/>
        </a:spcBef>
        <a:buClr>
          <a:schemeClr val="accent2"/>
        </a:buClr>
        <a:buSzPct val="65000"/>
        <a:buFont typeface="System Font Regular"/>
        <a:buChar char="◆"/>
        <a:tabLst/>
        <a:defRPr sz="1600" kern="1200">
          <a:solidFill>
            <a:schemeClr val="tx1"/>
          </a:solidFill>
          <a:latin typeface="+mn-lt"/>
          <a:ea typeface="+mn-ea"/>
          <a:cs typeface="+mn-cs"/>
        </a:defRPr>
      </a:lvl4pPr>
      <a:lvl5pPr marL="1146175" indent="-225425" algn="l" defTabSz="914400" rtl="0" eaLnBrk="1" latinLnBrk="0" hangingPunct="1">
        <a:lnSpc>
          <a:spcPct val="90000"/>
        </a:lnSpc>
        <a:spcBef>
          <a:spcPts val="1200"/>
        </a:spcBef>
        <a:buClr>
          <a:schemeClr val="tx2"/>
        </a:buClr>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64" userDrawn="1">
          <p15:clr>
            <a:srgbClr val="F26B43"/>
          </p15:clr>
        </p15:guide>
        <p15:guide id="4" pos="7488" userDrawn="1">
          <p15:clr>
            <a:srgbClr val="F26B43"/>
          </p15:clr>
        </p15:guide>
        <p15:guide id="5" pos="408" userDrawn="1">
          <p15:clr>
            <a:srgbClr val="F26B43"/>
          </p15:clr>
        </p15:guide>
        <p15:guide id="6" pos="7200" userDrawn="1">
          <p15:clr>
            <a:srgbClr val="F26B43"/>
          </p15:clr>
        </p15:guide>
        <p15:guide id="7" orient="horz" pos="3936" userDrawn="1">
          <p15:clr>
            <a:srgbClr val="F26B43"/>
          </p15:clr>
        </p15:guide>
        <p15:guide id="8" orient="horz" pos="264" userDrawn="1">
          <p15:clr>
            <a:srgbClr val="F26B43"/>
          </p15:clr>
        </p15:guide>
        <p15:guide id="9" orient="horz" pos="2856" userDrawn="1">
          <p15:clr>
            <a:srgbClr val="F26B43"/>
          </p15:clr>
        </p15:guide>
        <p15:guide id="10" orient="horz" pos="3552" userDrawn="1">
          <p15:clr>
            <a:srgbClr val="F26B43"/>
          </p15:clr>
        </p15:guide>
        <p15:guide id="11" orient="horz" pos="840" userDrawn="1">
          <p15:clr>
            <a:srgbClr val="F26B43"/>
          </p15:clr>
        </p15:guide>
        <p15:guide id="12" orient="horz" pos="7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3628913-243B-B7FC-0033-96380F89AB81}"/>
              </a:ext>
            </a:extLst>
          </p:cNvPr>
          <p:cNvSpPr txBox="1">
            <a:spLocks/>
          </p:cNvSpPr>
          <p:nvPr/>
        </p:nvSpPr>
        <p:spPr>
          <a:xfrm>
            <a:off x="647701" y="5838092"/>
            <a:ext cx="6029009" cy="551938"/>
          </a:xfrm>
          <a:prstGeom prst="rect">
            <a:avLst/>
          </a:prstGeom>
        </p:spPr>
        <p:txBody>
          <a:bodyPr vert="horz" lIns="0" tIns="45720" rIns="91440" bIns="45720" rtlCol="0" anchor="t">
            <a:normAutofit/>
          </a:bodyPr>
          <a:lstStyle>
            <a:lvl1pPr marL="0" indent="0" algn="l" defTabSz="914400" rtl="0" eaLnBrk="1" latinLnBrk="0" hangingPunct="1">
              <a:lnSpc>
                <a:spcPct val="90000"/>
              </a:lnSpc>
              <a:spcBef>
                <a:spcPts val="1200"/>
              </a:spcBef>
              <a:buClr>
                <a:schemeClr val="accent1"/>
              </a:buClr>
              <a:buSzPct val="100000"/>
              <a:buFont typeface="System Font Regular"/>
              <a:buNone/>
              <a:defRPr sz="2800" kern="1200">
                <a:solidFill>
                  <a:schemeClr val="bg1"/>
                </a:solidFill>
                <a:latin typeface="+mn-lt"/>
                <a:ea typeface="+mn-ea"/>
                <a:cs typeface="+mn-cs"/>
              </a:defRPr>
            </a:lvl1pPr>
            <a:lvl2pPr marL="457200" indent="0" algn="ctr" defTabSz="914400" rtl="0" eaLnBrk="1" latinLnBrk="0" hangingPunct="1">
              <a:lnSpc>
                <a:spcPct val="90000"/>
              </a:lnSpc>
              <a:spcBef>
                <a:spcPts val="1200"/>
              </a:spcBef>
              <a:buClr>
                <a:schemeClr val="accent3"/>
              </a:buClr>
              <a:buFont typeface="Wingdings" pitchFamily="2" charset="2"/>
              <a:buNone/>
              <a:tabLst/>
              <a:defRPr sz="2000" kern="1200">
                <a:solidFill>
                  <a:schemeClr val="tx1"/>
                </a:solidFill>
                <a:latin typeface="+mn-lt"/>
                <a:ea typeface="+mn-ea"/>
                <a:cs typeface="+mn-cs"/>
              </a:defRPr>
            </a:lvl2pPr>
            <a:lvl3pPr marL="914400" indent="0" algn="ctr" defTabSz="914400" rtl="0" eaLnBrk="1" latinLnBrk="0" hangingPunct="1">
              <a:lnSpc>
                <a:spcPct val="90000"/>
              </a:lnSpc>
              <a:spcBef>
                <a:spcPts val="1200"/>
              </a:spcBef>
              <a:buClr>
                <a:schemeClr val="accent5"/>
              </a:buClr>
              <a:buSzPct val="110000"/>
              <a:buFont typeface="System Font Regular"/>
              <a:buNone/>
              <a:tabLst/>
              <a:defRPr sz="1800" kern="1200">
                <a:solidFill>
                  <a:schemeClr val="tx1"/>
                </a:solidFill>
                <a:latin typeface="+mn-lt"/>
                <a:ea typeface="+mn-ea"/>
                <a:cs typeface="+mn-cs"/>
              </a:defRPr>
            </a:lvl3pPr>
            <a:lvl4pPr marL="1371600" indent="0" algn="ctr" defTabSz="914400" rtl="0" eaLnBrk="1" latinLnBrk="0" hangingPunct="1">
              <a:lnSpc>
                <a:spcPct val="90000"/>
              </a:lnSpc>
              <a:spcBef>
                <a:spcPts val="1200"/>
              </a:spcBef>
              <a:buClr>
                <a:schemeClr val="accent2"/>
              </a:buClr>
              <a:buSzPct val="65000"/>
              <a:buFont typeface="System Font Regular"/>
              <a:buNone/>
              <a:tabLst/>
              <a:defRPr sz="1600" kern="1200">
                <a:solidFill>
                  <a:schemeClr val="tx1"/>
                </a:solidFill>
                <a:latin typeface="+mn-lt"/>
                <a:ea typeface="+mn-ea"/>
                <a:cs typeface="+mn-cs"/>
              </a:defRPr>
            </a:lvl4pPr>
            <a:lvl5pPr marL="1828800" indent="0" algn="ctr" defTabSz="914400" rtl="0" eaLnBrk="1" latinLnBrk="0" hangingPunct="1">
              <a:lnSpc>
                <a:spcPct val="90000"/>
              </a:lnSpc>
              <a:spcBef>
                <a:spcPts val="1200"/>
              </a:spcBef>
              <a:buClr>
                <a:schemeClr val="tx2"/>
              </a:buClr>
              <a:buFont typeface="Arial" panose="020B0604020202020204" pitchFamily="34" charset="0"/>
              <a:buNone/>
              <a:tabLst/>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200" i="1" dirty="0"/>
          </a:p>
        </p:txBody>
      </p:sp>
      <p:pic>
        <p:nvPicPr>
          <p:cNvPr id="4" name="Picture 3">
            <a:extLst>
              <a:ext uri="{FF2B5EF4-FFF2-40B4-BE49-F238E27FC236}">
                <a16:creationId xmlns:a16="http://schemas.microsoft.com/office/drawing/2014/main" id="{F49CBA45-F006-A649-583F-3DF0511A6776}"/>
              </a:ext>
            </a:extLst>
          </p:cNvPr>
          <p:cNvPicPr>
            <a:picLocks noChangeAspect="1"/>
          </p:cNvPicPr>
          <p:nvPr/>
        </p:nvPicPr>
        <p:blipFill>
          <a:blip r:embed="rId3"/>
          <a:stretch>
            <a:fillRect/>
          </a:stretch>
        </p:blipFill>
        <p:spPr>
          <a:xfrm>
            <a:off x="-496268" y="1828800"/>
            <a:ext cx="7732394" cy="5029199"/>
          </a:xfrm>
          <a:prstGeom prst="rect">
            <a:avLst/>
          </a:prstGeom>
        </p:spPr>
      </p:pic>
      <p:sp>
        <p:nvSpPr>
          <p:cNvPr id="3" name="Title 2">
            <a:extLst>
              <a:ext uri="{FF2B5EF4-FFF2-40B4-BE49-F238E27FC236}">
                <a16:creationId xmlns:a16="http://schemas.microsoft.com/office/drawing/2014/main" id="{E99C977E-15A7-9040-91E2-2BD574A32D61}"/>
              </a:ext>
            </a:extLst>
          </p:cNvPr>
          <p:cNvSpPr>
            <a:spLocks noGrp="1"/>
          </p:cNvSpPr>
          <p:nvPr>
            <p:ph type="ctrTitle"/>
          </p:nvPr>
        </p:nvSpPr>
        <p:spPr>
          <a:xfrm>
            <a:off x="647701" y="2607374"/>
            <a:ext cx="4850892" cy="2052057"/>
          </a:xfrm>
        </p:spPr>
        <p:txBody>
          <a:bodyPr/>
          <a:lstStyle/>
          <a:p>
            <a:r>
              <a:rPr lang="en-US" b="1" dirty="0"/>
              <a:t>MPL Industry Market Dynamics</a:t>
            </a:r>
          </a:p>
        </p:txBody>
      </p:sp>
    </p:spTree>
    <p:extLst>
      <p:ext uri="{BB962C8B-B14F-4D97-AF65-F5344CB8AC3E}">
        <p14:creationId xmlns:p14="http://schemas.microsoft.com/office/powerpoint/2010/main" val="3145238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16197-BDD2-4796-8D7D-0E72AC615B40}"/>
              </a:ext>
            </a:extLst>
          </p:cNvPr>
          <p:cNvSpPr txBox="1"/>
          <p:nvPr/>
        </p:nvSpPr>
        <p:spPr>
          <a:xfrm>
            <a:off x="5116286" y="5886187"/>
            <a:ext cx="2209800" cy="304800"/>
          </a:xfrm>
          <a:prstGeom prst="rect">
            <a:avLst/>
          </a:prstGeom>
          <a:noFill/>
        </p:spPr>
        <p:txBody>
          <a:bodyPr wrap="square" lIns="0" rIns="0" rtlCol="0">
            <a:noAutofit/>
          </a:bodyPr>
          <a:lstStyle/>
          <a:p>
            <a:pPr algn="ctr">
              <a:spcBef>
                <a:spcPts val="500"/>
              </a:spcBef>
              <a:spcAft>
                <a:spcPts val="300"/>
              </a:spcAft>
            </a:pPr>
            <a:r>
              <a:rPr lang="en-US" sz="1000" dirty="0"/>
              <a:t>*As of 3/31/2023</a:t>
            </a:r>
          </a:p>
        </p:txBody>
      </p:sp>
      <p:pic>
        <p:nvPicPr>
          <p:cNvPr id="8" name="chart">
            <a:extLst>
              <a:ext uri="{FF2B5EF4-FFF2-40B4-BE49-F238E27FC236}">
                <a16:creationId xmlns:a16="http://schemas.microsoft.com/office/drawing/2014/main" id="{8C22BE0D-8A1F-47C4-BB4B-8AEB0F1521A6}"/>
              </a:ext>
            </a:extLst>
          </p:cNvPr>
          <p:cNvPicPr>
            <a:picLocks noChangeAspect="1"/>
          </p:cNvPicPr>
          <p:nvPr/>
        </p:nvPicPr>
        <p:blipFill rotWithShape="1">
          <a:blip r:embed="rId3"/>
          <a:srcRect r="37726"/>
          <a:stretch/>
        </p:blipFill>
        <p:spPr>
          <a:xfrm>
            <a:off x="5920340" y="6094402"/>
            <a:ext cx="1254834" cy="323924"/>
          </a:xfrm>
          <a:prstGeom prst="rect">
            <a:avLst/>
          </a:prstGeom>
        </p:spPr>
      </p:pic>
      <p:sp>
        <p:nvSpPr>
          <p:cNvPr id="6" name="Title 5">
            <a:extLst>
              <a:ext uri="{FF2B5EF4-FFF2-40B4-BE49-F238E27FC236}">
                <a16:creationId xmlns:a16="http://schemas.microsoft.com/office/drawing/2014/main" id="{BD9B545A-6B49-BCC9-96DF-D41FA92CFB6A}"/>
              </a:ext>
            </a:extLst>
          </p:cNvPr>
          <p:cNvSpPr>
            <a:spLocks noGrp="1"/>
          </p:cNvSpPr>
          <p:nvPr>
            <p:ph type="title"/>
          </p:nvPr>
        </p:nvSpPr>
        <p:spPr/>
        <p:txBody>
          <a:bodyPr/>
          <a:lstStyle/>
          <a:p>
            <a:r>
              <a:rPr lang="en-US" i="0" dirty="0"/>
              <a:t>$</a:t>
            </a:r>
            <a:r>
              <a:rPr lang="en-US" dirty="0"/>
              <a:t>25</a:t>
            </a:r>
            <a:r>
              <a:rPr lang="en-US" i="0" dirty="0"/>
              <a:t>M+ MPL Verdicts</a:t>
            </a:r>
            <a:endParaRPr lang="en-US" dirty="0"/>
          </a:p>
        </p:txBody>
      </p:sp>
      <p:sp>
        <p:nvSpPr>
          <p:cNvPr id="4" name="TextBox 3">
            <a:extLst>
              <a:ext uri="{FF2B5EF4-FFF2-40B4-BE49-F238E27FC236}">
                <a16:creationId xmlns:a16="http://schemas.microsoft.com/office/drawing/2014/main" id="{90F2678A-0C10-C4FF-4A72-8B41CB02D22F}"/>
              </a:ext>
            </a:extLst>
          </p:cNvPr>
          <p:cNvSpPr txBox="1"/>
          <p:nvPr/>
        </p:nvSpPr>
        <p:spPr>
          <a:xfrm>
            <a:off x="5442859" y="6108290"/>
            <a:ext cx="575454" cy="230832"/>
          </a:xfrm>
          <a:prstGeom prst="rect">
            <a:avLst/>
          </a:prstGeom>
          <a:noFill/>
        </p:spPr>
        <p:txBody>
          <a:bodyPr wrap="square">
            <a:spAutoFit/>
          </a:bodyPr>
          <a:lstStyle/>
          <a:p>
            <a:r>
              <a:rPr lang="en-US" sz="900" dirty="0"/>
              <a:t>Source:</a:t>
            </a:r>
          </a:p>
        </p:txBody>
      </p:sp>
      <p:graphicFrame>
        <p:nvGraphicFramePr>
          <p:cNvPr id="2" name="Chart 1">
            <a:extLst>
              <a:ext uri="{FF2B5EF4-FFF2-40B4-BE49-F238E27FC236}">
                <a16:creationId xmlns:a16="http://schemas.microsoft.com/office/drawing/2014/main" id="{60E09C43-4802-3316-291A-CD659453D203}"/>
              </a:ext>
            </a:extLst>
          </p:cNvPr>
          <p:cNvGraphicFramePr/>
          <p:nvPr>
            <p:extLst>
              <p:ext uri="{D42A27DB-BD31-4B8C-83A1-F6EECF244321}">
                <p14:modId xmlns:p14="http://schemas.microsoft.com/office/powerpoint/2010/main" val="889640557"/>
              </p:ext>
            </p:extLst>
          </p:nvPr>
        </p:nvGraphicFramePr>
        <p:xfrm>
          <a:off x="1330036" y="1143000"/>
          <a:ext cx="10099964" cy="47431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85998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16197-BDD2-4796-8D7D-0E72AC615B40}"/>
              </a:ext>
            </a:extLst>
          </p:cNvPr>
          <p:cNvSpPr txBox="1"/>
          <p:nvPr/>
        </p:nvSpPr>
        <p:spPr>
          <a:xfrm>
            <a:off x="5116286" y="5886187"/>
            <a:ext cx="2209800" cy="304800"/>
          </a:xfrm>
          <a:prstGeom prst="rect">
            <a:avLst/>
          </a:prstGeom>
          <a:noFill/>
        </p:spPr>
        <p:txBody>
          <a:bodyPr wrap="square" lIns="0" rIns="0" rtlCol="0">
            <a:noAutofit/>
          </a:bodyPr>
          <a:lstStyle/>
          <a:p>
            <a:pPr algn="ctr">
              <a:spcBef>
                <a:spcPts val="500"/>
              </a:spcBef>
              <a:spcAft>
                <a:spcPts val="300"/>
              </a:spcAft>
            </a:pPr>
            <a:r>
              <a:rPr lang="en-US" sz="1000" dirty="0"/>
              <a:t>*As of 3/31/2023</a:t>
            </a:r>
          </a:p>
        </p:txBody>
      </p:sp>
      <p:pic>
        <p:nvPicPr>
          <p:cNvPr id="8" name="chart">
            <a:extLst>
              <a:ext uri="{FF2B5EF4-FFF2-40B4-BE49-F238E27FC236}">
                <a16:creationId xmlns:a16="http://schemas.microsoft.com/office/drawing/2014/main" id="{8C22BE0D-8A1F-47C4-BB4B-8AEB0F1521A6}"/>
              </a:ext>
            </a:extLst>
          </p:cNvPr>
          <p:cNvPicPr>
            <a:picLocks noChangeAspect="1"/>
          </p:cNvPicPr>
          <p:nvPr/>
        </p:nvPicPr>
        <p:blipFill rotWithShape="1">
          <a:blip r:embed="rId3"/>
          <a:srcRect r="37726"/>
          <a:stretch/>
        </p:blipFill>
        <p:spPr>
          <a:xfrm>
            <a:off x="5920340" y="6094402"/>
            <a:ext cx="1254834" cy="323924"/>
          </a:xfrm>
          <a:prstGeom prst="rect">
            <a:avLst/>
          </a:prstGeom>
        </p:spPr>
      </p:pic>
      <p:sp>
        <p:nvSpPr>
          <p:cNvPr id="6" name="Title 5">
            <a:extLst>
              <a:ext uri="{FF2B5EF4-FFF2-40B4-BE49-F238E27FC236}">
                <a16:creationId xmlns:a16="http://schemas.microsoft.com/office/drawing/2014/main" id="{BD9B545A-6B49-BCC9-96DF-D41FA92CFB6A}"/>
              </a:ext>
            </a:extLst>
          </p:cNvPr>
          <p:cNvSpPr>
            <a:spLocks noGrp="1"/>
          </p:cNvSpPr>
          <p:nvPr>
            <p:ph type="title"/>
          </p:nvPr>
        </p:nvSpPr>
        <p:spPr/>
        <p:txBody>
          <a:bodyPr/>
          <a:lstStyle/>
          <a:p>
            <a:r>
              <a:rPr lang="en-US" i="0" dirty="0"/>
              <a:t>$</a:t>
            </a:r>
            <a:r>
              <a:rPr lang="en-US" dirty="0"/>
              <a:t>50</a:t>
            </a:r>
            <a:r>
              <a:rPr lang="en-US" i="0" dirty="0"/>
              <a:t>M+ MPL Verdicts</a:t>
            </a:r>
            <a:endParaRPr lang="en-US" dirty="0"/>
          </a:p>
        </p:txBody>
      </p:sp>
      <p:sp>
        <p:nvSpPr>
          <p:cNvPr id="4" name="TextBox 3">
            <a:extLst>
              <a:ext uri="{FF2B5EF4-FFF2-40B4-BE49-F238E27FC236}">
                <a16:creationId xmlns:a16="http://schemas.microsoft.com/office/drawing/2014/main" id="{90F2678A-0C10-C4FF-4A72-8B41CB02D22F}"/>
              </a:ext>
            </a:extLst>
          </p:cNvPr>
          <p:cNvSpPr txBox="1"/>
          <p:nvPr/>
        </p:nvSpPr>
        <p:spPr>
          <a:xfrm>
            <a:off x="5442859" y="6108290"/>
            <a:ext cx="575454" cy="230832"/>
          </a:xfrm>
          <a:prstGeom prst="rect">
            <a:avLst/>
          </a:prstGeom>
          <a:noFill/>
        </p:spPr>
        <p:txBody>
          <a:bodyPr wrap="square">
            <a:spAutoFit/>
          </a:bodyPr>
          <a:lstStyle/>
          <a:p>
            <a:r>
              <a:rPr lang="en-US" sz="900" dirty="0"/>
              <a:t>Source:</a:t>
            </a:r>
          </a:p>
        </p:txBody>
      </p:sp>
      <p:graphicFrame>
        <p:nvGraphicFramePr>
          <p:cNvPr id="2" name="Chart 1">
            <a:extLst>
              <a:ext uri="{FF2B5EF4-FFF2-40B4-BE49-F238E27FC236}">
                <a16:creationId xmlns:a16="http://schemas.microsoft.com/office/drawing/2014/main" id="{60E09C43-4802-3316-291A-CD659453D203}"/>
              </a:ext>
            </a:extLst>
          </p:cNvPr>
          <p:cNvGraphicFramePr/>
          <p:nvPr>
            <p:extLst>
              <p:ext uri="{D42A27DB-BD31-4B8C-83A1-F6EECF244321}">
                <p14:modId xmlns:p14="http://schemas.microsoft.com/office/powerpoint/2010/main" val="2296027492"/>
              </p:ext>
            </p:extLst>
          </p:nvPr>
        </p:nvGraphicFramePr>
        <p:xfrm>
          <a:off x="1330036" y="1143000"/>
          <a:ext cx="10099964" cy="47431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23204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16197-BDD2-4796-8D7D-0E72AC615B40}"/>
              </a:ext>
            </a:extLst>
          </p:cNvPr>
          <p:cNvSpPr txBox="1"/>
          <p:nvPr/>
        </p:nvSpPr>
        <p:spPr>
          <a:xfrm>
            <a:off x="5116286" y="5886187"/>
            <a:ext cx="2209800" cy="304800"/>
          </a:xfrm>
          <a:prstGeom prst="rect">
            <a:avLst/>
          </a:prstGeom>
          <a:noFill/>
        </p:spPr>
        <p:txBody>
          <a:bodyPr wrap="square" lIns="0" rIns="0" rtlCol="0">
            <a:noAutofit/>
          </a:bodyPr>
          <a:lstStyle/>
          <a:p>
            <a:pPr algn="ctr">
              <a:spcBef>
                <a:spcPts val="500"/>
              </a:spcBef>
              <a:spcAft>
                <a:spcPts val="300"/>
              </a:spcAft>
            </a:pPr>
            <a:r>
              <a:rPr lang="en-US" sz="1000" dirty="0"/>
              <a:t>*As of 3/31/2023</a:t>
            </a:r>
          </a:p>
        </p:txBody>
      </p:sp>
      <p:pic>
        <p:nvPicPr>
          <p:cNvPr id="8" name="chart">
            <a:extLst>
              <a:ext uri="{FF2B5EF4-FFF2-40B4-BE49-F238E27FC236}">
                <a16:creationId xmlns:a16="http://schemas.microsoft.com/office/drawing/2014/main" id="{8C22BE0D-8A1F-47C4-BB4B-8AEB0F1521A6}"/>
              </a:ext>
            </a:extLst>
          </p:cNvPr>
          <p:cNvPicPr>
            <a:picLocks noChangeAspect="1"/>
          </p:cNvPicPr>
          <p:nvPr/>
        </p:nvPicPr>
        <p:blipFill rotWithShape="1">
          <a:blip r:embed="rId3"/>
          <a:srcRect r="37726"/>
          <a:stretch/>
        </p:blipFill>
        <p:spPr>
          <a:xfrm>
            <a:off x="5920340" y="6094402"/>
            <a:ext cx="1254834" cy="323924"/>
          </a:xfrm>
          <a:prstGeom prst="rect">
            <a:avLst/>
          </a:prstGeom>
        </p:spPr>
      </p:pic>
      <p:sp>
        <p:nvSpPr>
          <p:cNvPr id="6" name="Title 5">
            <a:extLst>
              <a:ext uri="{FF2B5EF4-FFF2-40B4-BE49-F238E27FC236}">
                <a16:creationId xmlns:a16="http://schemas.microsoft.com/office/drawing/2014/main" id="{BD9B545A-6B49-BCC9-96DF-D41FA92CFB6A}"/>
              </a:ext>
            </a:extLst>
          </p:cNvPr>
          <p:cNvSpPr>
            <a:spLocks noGrp="1"/>
          </p:cNvSpPr>
          <p:nvPr>
            <p:ph type="title"/>
          </p:nvPr>
        </p:nvSpPr>
        <p:spPr/>
        <p:txBody>
          <a:bodyPr/>
          <a:lstStyle/>
          <a:p>
            <a:r>
              <a:rPr lang="en-US" i="0" dirty="0"/>
              <a:t>$100M+ MPL Verdicts</a:t>
            </a:r>
            <a:endParaRPr lang="en-US" dirty="0"/>
          </a:p>
        </p:txBody>
      </p:sp>
      <p:sp>
        <p:nvSpPr>
          <p:cNvPr id="4" name="TextBox 3">
            <a:extLst>
              <a:ext uri="{FF2B5EF4-FFF2-40B4-BE49-F238E27FC236}">
                <a16:creationId xmlns:a16="http://schemas.microsoft.com/office/drawing/2014/main" id="{90F2678A-0C10-C4FF-4A72-8B41CB02D22F}"/>
              </a:ext>
            </a:extLst>
          </p:cNvPr>
          <p:cNvSpPr txBox="1"/>
          <p:nvPr/>
        </p:nvSpPr>
        <p:spPr>
          <a:xfrm>
            <a:off x="5442859" y="6108290"/>
            <a:ext cx="575454" cy="230832"/>
          </a:xfrm>
          <a:prstGeom prst="rect">
            <a:avLst/>
          </a:prstGeom>
          <a:noFill/>
        </p:spPr>
        <p:txBody>
          <a:bodyPr wrap="square">
            <a:spAutoFit/>
          </a:bodyPr>
          <a:lstStyle/>
          <a:p>
            <a:r>
              <a:rPr lang="en-US" sz="900" dirty="0"/>
              <a:t>Source:</a:t>
            </a:r>
          </a:p>
        </p:txBody>
      </p:sp>
      <p:graphicFrame>
        <p:nvGraphicFramePr>
          <p:cNvPr id="2" name="Chart 1">
            <a:extLst>
              <a:ext uri="{FF2B5EF4-FFF2-40B4-BE49-F238E27FC236}">
                <a16:creationId xmlns:a16="http://schemas.microsoft.com/office/drawing/2014/main" id="{60E09C43-4802-3316-291A-CD659453D203}"/>
              </a:ext>
            </a:extLst>
          </p:cNvPr>
          <p:cNvGraphicFramePr/>
          <p:nvPr>
            <p:extLst>
              <p:ext uri="{D42A27DB-BD31-4B8C-83A1-F6EECF244321}">
                <p14:modId xmlns:p14="http://schemas.microsoft.com/office/powerpoint/2010/main" val="4252160962"/>
              </p:ext>
            </p:extLst>
          </p:nvPr>
        </p:nvGraphicFramePr>
        <p:xfrm>
          <a:off x="1330036" y="1143000"/>
          <a:ext cx="10099964" cy="47431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77358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B8E14C06-797B-4E20-9E03-8D0C925BCE7B}"/>
              </a:ext>
            </a:extLst>
          </p:cNvPr>
          <p:cNvGraphicFramePr>
            <a:graphicFrameLocks/>
          </p:cNvGraphicFramePr>
          <p:nvPr>
            <p:extLst>
              <p:ext uri="{D42A27DB-BD31-4B8C-83A1-F6EECF244321}">
                <p14:modId xmlns:p14="http://schemas.microsoft.com/office/powerpoint/2010/main" val="2267783890"/>
              </p:ext>
            </p:extLst>
          </p:nvPr>
        </p:nvGraphicFramePr>
        <p:xfrm>
          <a:off x="886691" y="1114890"/>
          <a:ext cx="10418618" cy="4746954"/>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6">
            <a:extLst>
              <a:ext uri="{FF2B5EF4-FFF2-40B4-BE49-F238E27FC236}">
                <a16:creationId xmlns:a16="http://schemas.microsoft.com/office/drawing/2014/main" id="{4AE5521E-FA5E-B455-757F-004C8E98D2CE}"/>
              </a:ext>
            </a:extLst>
          </p:cNvPr>
          <p:cNvSpPr>
            <a:spLocks noGrp="1"/>
          </p:cNvSpPr>
          <p:nvPr>
            <p:ph type="title"/>
          </p:nvPr>
        </p:nvSpPr>
        <p:spPr/>
        <p:txBody>
          <a:bodyPr/>
          <a:lstStyle/>
          <a:p>
            <a:r>
              <a:rPr lang="en-US" i="0" dirty="0"/>
              <a:t>MPL Large Verdicts</a:t>
            </a:r>
            <a:endParaRPr lang="en-US" dirty="0"/>
          </a:p>
        </p:txBody>
      </p:sp>
      <p:sp>
        <p:nvSpPr>
          <p:cNvPr id="9" name="TextBox 8">
            <a:extLst>
              <a:ext uri="{FF2B5EF4-FFF2-40B4-BE49-F238E27FC236}">
                <a16:creationId xmlns:a16="http://schemas.microsoft.com/office/drawing/2014/main" id="{A99870EE-77D1-AA6E-29D3-58E05DA57D0F}"/>
              </a:ext>
            </a:extLst>
          </p:cNvPr>
          <p:cNvSpPr txBox="1"/>
          <p:nvPr/>
        </p:nvSpPr>
        <p:spPr>
          <a:xfrm>
            <a:off x="5098433" y="6041446"/>
            <a:ext cx="2209800" cy="304800"/>
          </a:xfrm>
          <a:prstGeom prst="rect">
            <a:avLst/>
          </a:prstGeom>
          <a:noFill/>
        </p:spPr>
        <p:txBody>
          <a:bodyPr wrap="square" lIns="0" rIns="0" rtlCol="0">
            <a:noAutofit/>
          </a:bodyPr>
          <a:lstStyle/>
          <a:p>
            <a:pPr algn="ctr">
              <a:spcBef>
                <a:spcPts val="500"/>
              </a:spcBef>
              <a:spcAft>
                <a:spcPts val="300"/>
              </a:spcAft>
            </a:pPr>
            <a:r>
              <a:rPr lang="en-US" sz="1000" dirty="0"/>
              <a:t>*As of 3/31/2023</a:t>
            </a:r>
          </a:p>
          <a:p>
            <a:pPr>
              <a:spcBef>
                <a:spcPts val="500"/>
              </a:spcBef>
              <a:spcAft>
                <a:spcPts val="300"/>
              </a:spcAft>
            </a:pPr>
            <a:endParaRPr lang="en-US" sz="1600" dirty="0" err="1"/>
          </a:p>
        </p:txBody>
      </p:sp>
      <p:pic>
        <p:nvPicPr>
          <p:cNvPr id="2" name="chart">
            <a:extLst>
              <a:ext uri="{FF2B5EF4-FFF2-40B4-BE49-F238E27FC236}">
                <a16:creationId xmlns:a16="http://schemas.microsoft.com/office/drawing/2014/main" id="{0BC0EF64-DCAB-EED7-50BA-A14E9C9AB1FA}"/>
              </a:ext>
            </a:extLst>
          </p:cNvPr>
          <p:cNvPicPr>
            <a:picLocks noChangeAspect="1"/>
          </p:cNvPicPr>
          <p:nvPr/>
        </p:nvPicPr>
        <p:blipFill rotWithShape="1">
          <a:blip r:embed="rId4"/>
          <a:srcRect r="37726"/>
          <a:stretch/>
        </p:blipFill>
        <p:spPr>
          <a:xfrm>
            <a:off x="5920340" y="6246804"/>
            <a:ext cx="1254834" cy="323924"/>
          </a:xfrm>
          <a:prstGeom prst="rect">
            <a:avLst/>
          </a:prstGeom>
        </p:spPr>
      </p:pic>
      <p:sp>
        <p:nvSpPr>
          <p:cNvPr id="3" name="TextBox 2">
            <a:extLst>
              <a:ext uri="{FF2B5EF4-FFF2-40B4-BE49-F238E27FC236}">
                <a16:creationId xmlns:a16="http://schemas.microsoft.com/office/drawing/2014/main" id="{E86AA0C3-5403-637E-DA4C-2D2D2A1B1918}"/>
              </a:ext>
            </a:extLst>
          </p:cNvPr>
          <p:cNvSpPr txBox="1"/>
          <p:nvPr/>
        </p:nvSpPr>
        <p:spPr>
          <a:xfrm>
            <a:off x="5442859" y="6260692"/>
            <a:ext cx="575454" cy="230832"/>
          </a:xfrm>
          <a:prstGeom prst="rect">
            <a:avLst/>
          </a:prstGeom>
          <a:noFill/>
        </p:spPr>
        <p:txBody>
          <a:bodyPr wrap="square">
            <a:spAutoFit/>
          </a:bodyPr>
          <a:lstStyle/>
          <a:p>
            <a:r>
              <a:rPr lang="en-US" sz="900" dirty="0"/>
              <a:t>Source:</a:t>
            </a:r>
          </a:p>
        </p:txBody>
      </p:sp>
    </p:spTree>
    <p:extLst>
      <p:ext uri="{BB962C8B-B14F-4D97-AF65-F5344CB8AC3E}">
        <p14:creationId xmlns:p14="http://schemas.microsoft.com/office/powerpoint/2010/main" val="1193790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DB6C84-D0A5-6B4B-A0D0-FC6B140A82D3}"/>
              </a:ext>
            </a:extLst>
          </p:cNvPr>
          <p:cNvSpPr>
            <a:spLocks noGrp="1"/>
          </p:cNvSpPr>
          <p:nvPr>
            <p:ph type="title"/>
          </p:nvPr>
        </p:nvSpPr>
        <p:spPr/>
        <p:txBody>
          <a:bodyPr>
            <a:noAutofit/>
          </a:bodyPr>
          <a:lstStyle/>
          <a:p>
            <a:r>
              <a:rPr lang="en-US" dirty="0"/>
              <a:t>Industry Severity: After a pause due to COVID frequency is normalizing and severity is increasing</a:t>
            </a:r>
          </a:p>
        </p:txBody>
      </p:sp>
      <p:graphicFrame>
        <p:nvGraphicFramePr>
          <p:cNvPr id="6" name="Content Placeholder 5">
            <a:extLst>
              <a:ext uri="{FF2B5EF4-FFF2-40B4-BE49-F238E27FC236}">
                <a16:creationId xmlns:a16="http://schemas.microsoft.com/office/drawing/2014/main" id="{2A63FAEB-3EC9-4FAA-908E-75C723E3A73C}"/>
              </a:ext>
            </a:extLst>
          </p:cNvPr>
          <p:cNvGraphicFramePr>
            <a:graphicFrameLocks noGrp="1"/>
          </p:cNvGraphicFramePr>
          <p:nvPr>
            <p:ph idx="1"/>
          </p:nvPr>
        </p:nvGraphicFramePr>
        <p:xfrm>
          <a:off x="647700" y="1333500"/>
          <a:ext cx="10782300" cy="4510088"/>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15BF85E5-5881-C049-4F08-C182844ECFEE}"/>
              </a:ext>
            </a:extLst>
          </p:cNvPr>
          <p:cNvSpPr/>
          <p:nvPr/>
        </p:nvSpPr>
        <p:spPr>
          <a:xfrm>
            <a:off x="8674767" y="1931067"/>
            <a:ext cx="1173079" cy="3356811"/>
          </a:xfrm>
          <a:prstGeom prst="rect">
            <a:avLst/>
          </a:prstGeom>
          <a:solidFill>
            <a:schemeClr val="accent6">
              <a:alpha val="1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3D354BB-805B-41C0-FF60-0F4A6BDD9B78}"/>
              </a:ext>
            </a:extLst>
          </p:cNvPr>
          <p:cNvSpPr txBox="1"/>
          <p:nvPr/>
        </p:nvSpPr>
        <p:spPr>
          <a:xfrm>
            <a:off x="5098433" y="6041446"/>
            <a:ext cx="2209800" cy="304800"/>
          </a:xfrm>
          <a:prstGeom prst="rect">
            <a:avLst/>
          </a:prstGeom>
          <a:noFill/>
        </p:spPr>
        <p:txBody>
          <a:bodyPr wrap="square" lIns="0" rIns="0" rtlCol="0">
            <a:noAutofit/>
          </a:bodyPr>
          <a:lstStyle/>
          <a:p>
            <a:pPr algn="ctr">
              <a:spcBef>
                <a:spcPts val="500"/>
              </a:spcBef>
              <a:spcAft>
                <a:spcPts val="300"/>
              </a:spcAft>
            </a:pPr>
            <a:r>
              <a:rPr lang="en-US" sz="1000" dirty="0"/>
              <a:t>*As of 3/31/2023</a:t>
            </a:r>
          </a:p>
          <a:p>
            <a:pPr>
              <a:spcBef>
                <a:spcPts val="500"/>
              </a:spcBef>
              <a:spcAft>
                <a:spcPts val="300"/>
              </a:spcAft>
            </a:pPr>
            <a:endParaRPr lang="en-US" sz="1600" dirty="0" err="1"/>
          </a:p>
        </p:txBody>
      </p:sp>
      <p:pic>
        <p:nvPicPr>
          <p:cNvPr id="3" name="chart">
            <a:extLst>
              <a:ext uri="{FF2B5EF4-FFF2-40B4-BE49-F238E27FC236}">
                <a16:creationId xmlns:a16="http://schemas.microsoft.com/office/drawing/2014/main" id="{F6714F83-BBB4-AAA7-B179-B9059325A9B0}"/>
              </a:ext>
            </a:extLst>
          </p:cNvPr>
          <p:cNvPicPr>
            <a:picLocks noChangeAspect="1"/>
          </p:cNvPicPr>
          <p:nvPr/>
        </p:nvPicPr>
        <p:blipFill rotWithShape="1">
          <a:blip r:embed="rId3"/>
          <a:srcRect r="37726"/>
          <a:stretch/>
        </p:blipFill>
        <p:spPr>
          <a:xfrm>
            <a:off x="5920340" y="6246804"/>
            <a:ext cx="1254834" cy="323924"/>
          </a:xfrm>
          <a:prstGeom prst="rect">
            <a:avLst/>
          </a:prstGeom>
        </p:spPr>
      </p:pic>
      <p:sp>
        <p:nvSpPr>
          <p:cNvPr id="5" name="TextBox 4">
            <a:extLst>
              <a:ext uri="{FF2B5EF4-FFF2-40B4-BE49-F238E27FC236}">
                <a16:creationId xmlns:a16="http://schemas.microsoft.com/office/drawing/2014/main" id="{06190090-9DE7-9325-277B-F1CD8FFD28E2}"/>
              </a:ext>
            </a:extLst>
          </p:cNvPr>
          <p:cNvSpPr txBox="1"/>
          <p:nvPr/>
        </p:nvSpPr>
        <p:spPr>
          <a:xfrm>
            <a:off x="5442859" y="6260692"/>
            <a:ext cx="575454" cy="230832"/>
          </a:xfrm>
          <a:prstGeom prst="rect">
            <a:avLst/>
          </a:prstGeom>
          <a:noFill/>
        </p:spPr>
        <p:txBody>
          <a:bodyPr wrap="square">
            <a:spAutoFit/>
          </a:bodyPr>
          <a:lstStyle/>
          <a:p>
            <a:r>
              <a:rPr lang="en-US" sz="900" dirty="0"/>
              <a:t>Source:</a:t>
            </a:r>
          </a:p>
        </p:txBody>
      </p:sp>
    </p:spTree>
    <p:extLst>
      <p:ext uri="{BB962C8B-B14F-4D97-AF65-F5344CB8AC3E}">
        <p14:creationId xmlns:p14="http://schemas.microsoft.com/office/powerpoint/2010/main" val="1791619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B92B50-194C-4D8B-FBB6-A7692F9BD9B1}"/>
              </a:ext>
            </a:extLst>
          </p:cNvPr>
          <p:cNvSpPr>
            <a:spLocks noGrp="1"/>
          </p:cNvSpPr>
          <p:nvPr>
            <p:ph type="title"/>
          </p:nvPr>
        </p:nvSpPr>
        <p:spPr/>
        <p:txBody>
          <a:bodyPr>
            <a:normAutofit/>
          </a:bodyPr>
          <a:lstStyle/>
          <a:p>
            <a:r>
              <a:rPr lang="en-US" dirty="0"/>
              <a:t>Medical Malpractice Payment Ranges Heat Map</a:t>
            </a:r>
          </a:p>
        </p:txBody>
      </p:sp>
      <p:graphicFrame>
        <p:nvGraphicFramePr>
          <p:cNvPr id="6" name="Content Placeholder 5">
            <a:extLst>
              <a:ext uri="{FF2B5EF4-FFF2-40B4-BE49-F238E27FC236}">
                <a16:creationId xmlns:a16="http://schemas.microsoft.com/office/drawing/2014/main" id="{785C6995-8619-7E10-9D60-CB4DCC2FB7D4}"/>
              </a:ext>
            </a:extLst>
          </p:cNvPr>
          <p:cNvGraphicFramePr>
            <a:graphicFrameLocks noGrp="1"/>
          </p:cNvGraphicFramePr>
          <p:nvPr>
            <p:ph idx="1"/>
            <p:extLst>
              <p:ext uri="{D42A27DB-BD31-4B8C-83A1-F6EECF244321}">
                <p14:modId xmlns:p14="http://schemas.microsoft.com/office/powerpoint/2010/main" val="82270242"/>
              </p:ext>
            </p:extLst>
          </p:nvPr>
        </p:nvGraphicFramePr>
        <p:xfrm>
          <a:off x="754368" y="1329226"/>
          <a:ext cx="10683264" cy="4538798"/>
        </p:xfrm>
        <a:graphic>
          <a:graphicData uri="http://schemas.openxmlformats.org/drawingml/2006/table">
            <a:tbl>
              <a:tblPr/>
              <a:tblGrid>
                <a:gridCol w="1335408">
                  <a:extLst>
                    <a:ext uri="{9D8B030D-6E8A-4147-A177-3AD203B41FA5}">
                      <a16:colId xmlns:a16="http://schemas.microsoft.com/office/drawing/2014/main" val="1005195894"/>
                    </a:ext>
                  </a:extLst>
                </a:gridCol>
                <a:gridCol w="1335408">
                  <a:extLst>
                    <a:ext uri="{9D8B030D-6E8A-4147-A177-3AD203B41FA5}">
                      <a16:colId xmlns:a16="http://schemas.microsoft.com/office/drawing/2014/main" val="1802125653"/>
                    </a:ext>
                  </a:extLst>
                </a:gridCol>
                <a:gridCol w="1335408">
                  <a:extLst>
                    <a:ext uri="{9D8B030D-6E8A-4147-A177-3AD203B41FA5}">
                      <a16:colId xmlns:a16="http://schemas.microsoft.com/office/drawing/2014/main" val="1330605018"/>
                    </a:ext>
                  </a:extLst>
                </a:gridCol>
                <a:gridCol w="1335408">
                  <a:extLst>
                    <a:ext uri="{9D8B030D-6E8A-4147-A177-3AD203B41FA5}">
                      <a16:colId xmlns:a16="http://schemas.microsoft.com/office/drawing/2014/main" val="3412422173"/>
                    </a:ext>
                  </a:extLst>
                </a:gridCol>
                <a:gridCol w="1335408">
                  <a:extLst>
                    <a:ext uri="{9D8B030D-6E8A-4147-A177-3AD203B41FA5}">
                      <a16:colId xmlns:a16="http://schemas.microsoft.com/office/drawing/2014/main" val="2790403217"/>
                    </a:ext>
                  </a:extLst>
                </a:gridCol>
                <a:gridCol w="1335408">
                  <a:extLst>
                    <a:ext uri="{9D8B030D-6E8A-4147-A177-3AD203B41FA5}">
                      <a16:colId xmlns:a16="http://schemas.microsoft.com/office/drawing/2014/main" val="843069299"/>
                    </a:ext>
                  </a:extLst>
                </a:gridCol>
                <a:gridCol w="1335408">
                  <a:extLst>
                    <a:ext uri="{9D8B030D-6E8A-4147-A177-3AD203B41FA5}">
                      <a16:colId xmlns:a16="http://schemas.microsoft.com/office/drawing/2014/main" val="2476825353"/>
                    </a:ext>
                  </a:extLst>
                </a:gridCol>
                <a:gridCol w="1335408">
                  <a:extLst>
                    <a:ext uri="{9D8B030D-6E8A-4147-A177-3AD203B41FA5}">
                      <a16:colId xmlns:a16="http://schemas.microsoft.com/office/drawing/2014/main" val="4033363008"/>
                    </a:ext>
                  </a:extLst>
                </a:gridCol>
              </a:tblGrid>
              <a:tr h="168329">
                <a:tc gridSpan="8">
                  <a:txBody>
                    <a:bodyPr/>
                    <a:lstStyle/>
                    <a:p>
                      <a:pPr algn="ctr" fontAlgn="b"/>
                      <a:r>
                        <a:rPr lang="en-US" sz="1200" b="1" i="0" u="none" strike="noStrike" dirty="0">
                          <a:solidFill>
                            <a:srgbClr val="000000"/>
                          </a:solidFill>
                          <a:effectLst/>
                          <a:latin typeface="Calibri" panose="020F0502020204030204" pitchFamily="34" charset="0"/>
                        </a:rPr>
                        <a:t>NPDB Payment Record Percentages by Year Processed and Payment Size</a:t>
                      </a:r>
                    </a:p>
                  </a:txBody>
                  <a:tcPr marL="5611" marR="5611" marT="5611"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64483089"/>
                  </a:ext>
                </a:extLst>
              </a:tr>
              <a:tr h="168329">
                <a:tc>
                  <a:txBody>
                    <a:bodyPr/>
                    <a:lstStyle/>
                    <a:p>
                      <a:pPr algn="l" fontAlgn="b"/>
                      <a:endParaRPr lang="en-US" sz="1000" b="0" i="0" u="none" strike="noStrike">
                        <a:solidFill>
                          <a:srgbClr val="000000"/>
                        </a:solidFill>
                        <a:effectLst/>
                        <a:latin typeface="Calibri" panose="020F0502020204030204" pitchFamily="34" charset="0"/>
                      </a:endParaRPr>
                    </a:p>
                  </a:txBody>
                  <a:tcPr marL="5611" marR="5611" marT="561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5611" marR="5611" marT="561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5611" marR="5611" marT="561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5611" marR="5611" marT="561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5611" marR="5611" marT="561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5611" marR="5611" marT="561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5611" marR="5611" marT="561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5611" marR="5611" marT="5611"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45896494"/>
                  </a:ext>
                </a:extLst>
              </a:tr>
              <a:tr h="301870">
                <a:tc>
                  <a:txBody>
                    <a:bodyPr/>
                    <a:lstStyle/>
                    <a:p>
                      <a:pPr algn="ctr" fontAlgn="b"/>
                      <a:r>
                        <a:rPr lang="en-US" sz="1000" b="1" i="0" u="none" strike="noStrike">
                          <a:solidFill>
                            <a:srgbClr val="000000"/>
                          </a:solidFill>
                          <a:effectLst/>
                          <a:latin typeface="Calibri" panose="020F0502020204030204" pitchFamily="34" charset="0"/>
                        </a:rPr>
                        <a:t>Processed Year</a:t>
                      </a:r>
                    </a:p>
                  </a:txBody>
                  <a:tcPr marL="5611" marR="5611" marT="561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A: &lt; 50,000</a:t>
                      </a:r>
                    </a:p>
                  </a:txBody>
                  <a:tcPr marL="5611" marR="5611" marT="5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B: &gt;= $50,000 to $99,999</a:t>
                      </a:r>
                    </a:p>
                  </a:txBody>
                  <a:tcPr marL="5611" marR="5611" marT="5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C: $100,000 to $249,999</a:t>
                      </a:r>
                    </a:p>
                  </a:txBody>
                  <a:tcPr marL="5611" marR="5611" marT="5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D: $250,000 to $499,999</a:t>
                      </a:r>
                    </a:p>
                  </a:txBody>
                  <a:tcPr marL="5611" marR="5611" marT="5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E: $500,000 to $999,999</a:t>
                      </a:r>
                    </a:p>
                  </a:txBody>
                  <a:tcPr marL="5611" marR="5611" marT="5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F: $1,000,000 to $1,999,999</a:t>
                      </a:r>
                    </a:p>
                  </a:txBody>
                  <a:tcPr marL="5611" marR="5611" marT="56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G: &gt;= 2,000,000</a:t>
                      </a:r>
                    </a:p>
                  </a:txBody>
                  <a:tcPr marL="5611" marR="5611" marT="561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2433956"/>
                  </a:ext>
                </a:extLst>
              </a:tr>
              <a:tr h="168329">
                <a:tc>
                  <a:txBody>
                    <a:bodyPr/>
                    <a:lstStyle/>
                    <a:p>
                      <a:pPr algn="ctr" fontAlgn="b"/>
                      <a:r>
                        <a:rPr lang="en-US" sz="1000" b="1" i="0" u="none" strike="noStrike">
                          <a:solidFill>
                            <a:srgbClr val="000000"/>
                          </a:solidFill>
                          <a:effectLst/>
                          <a:latin typeface="Calibri" panose="020F0502020204030204" pitchFamily="34" charset="0"/>
                        </a:rPr>
                        <a:t>2000</a:t>
                      </a:r>
                    </a:p>
                  </a:txBody>
                  <a:tcPr marL="5611" marR="5611" marT="56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37.1%</a:t>
                      </a:r>
                    </a:p>
                  </a:txBody>
                  <a:tcPr marL="5611" marR="5611" marT="56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8696B"/>
                    </a:solidFill>
                  </a:tcPr>
                </a:tc>
                <a:tc>
                  <a:txBody>
                    <a:bodyPr/>
                    <a:lstStyle/>
                    <a:p>
                      <a:pPr algn="r" fontAlgn="b"/>
                      <a:r>
                        <a:rPr lang="en-US" sz="1000" b="0" i="0" u="none" strike="noStrike">
                          <a:solidFill>
                            <a:srgbClr val="000000"/>
                          </a:solidFill>
                          <a:effectLst/>
                          <a:latin typeface="Calibri" panose="020F0502020204030204" pitchFamily="34" charset="0"/>
                        </a:rPr>
                        <a:t>16.5%</a:t>
                      </a:r>
                    </a:p>
                  </a:txBody>
                  <a:tcPr marL="5611" marR="5611" marT="5611" marB="0" anchor="b">
                    <a:lnL>
                      <a:noFill/>
                    </a:lnL>
                    <a:lnR>
                      <a:noFill/>
                    </a:lnR>
                    <a:lnT w="6350" cap="flat" cmpd="sng" algn="ctr">
                      <a:solidFill>
                        <a:srgbClr val="000000"/>
                      </a:solidFill>
                      <a:prstDash val="solid"/>
                      <a:round/>
                      <a:headEnd type="none" w="med" len="med"/>
                      <a:tailEnd type="none" w="med" len="med"/>
                    </a:lnT>
                    <a:lnB>
                      <a:noFill/>
                    </a:lnB>
                    <a:solidFill>
                      <a:srgbClr val="F8696B"/>
                    </a:solidFill>
                  </a:tcPr>
                </a:tc>
                <a:tc>
                  <a:txBody>
                    <a:bodyPr/>
                    <a:lstStyle/>
                    <a:p>
                      <a:pPr algn="r" fontAlgn="b"/>
                      <a:r>
                        <a:rPr lang="en-US" sz="1000" b="0" i="0" u="none" strike="noStrike">
                          <a:solidFill>
                            <a:srgbClr val="000000"/>
                          </a:solidFill>
                          <a:effectLst/>
                          <a:latin typeface="Calibri" panose="020F0502020204030204" pitchFamily="34" charset="0"/>
                        </a:rPr>
                        <a:t>22.6%</a:t>
                      </a:r>
                    </a:p>
                  </a:txBody>
                  <a:tcPr marL="5611" marR="5611" marT="5611" marB="0" anchor="b">
                    <a:lnL>
                      <a:noFill/>
                    </a:lnL>
                    <a:lnR>
                      <a:noFill/>
                    </a:lnR>
                    <a:lnT w="6350" cap="flat" cmpd="sng" algn="ctr">
                      <a:solidFill>
                        <a:srgbClr val="000000"/>
                      </a:solidFill>
                      <a:prstDash val="solid"/>
                      <a:round/>
                      <a:headEnd type="none" w="med" len="med"/>
                      <a:tailEnd type="none" w="med" len="med"/>
                    </a:lnT>
                    <a:lnB>
                      <a:noFill/>
                    </a:lnB>
                    <a:solidFill>
                      <a:srgbClr val="FCD9DB"/>
                    </a:solidFill>
                  </a:tcPr>
                </a:tc>
                <a:tc>
                  <a:txBody>
                    <a:bodyPr/>
                    <a:lstStyle/>
                    <a:p>
                      <a:pPr algn="r" fontAlgn="b"/>
                      <a:r>
                        <a:rPr lang="en-US" sz="1000" b="0" i="0" u="none" strike="noStrike">
                          <a:solidFill>
                            <a:srgbClr val="000000"/>
                          </a:solidFill>
                          <a:effectLst/>
                          <a:latin typeface="Calibri" panose="020F0502020204030204" pitchFamily="34" charset="0"/>
                        </a:rPr>
                        <a:t>13.2%</a:t>
                      </a:r>
                    </a:p>
                  </a:txBody>
                  <a:tcPr marL="5611" marR="5611" marT="5611" marB="0" anchor="b">
                    <a:lnL>
                      <a:noFill/>
                    </a:lnL>
                    <a:lnR>
                      <a:noFill/>
                    </a:lnR>
                    <a:lnT w="6350" cap="flat" cmpd="sng" algn="ctr">
                      <a:solidFill>
                        <a:srgbClr val="000000"/>
                      </a:solidFill>
                      <a:prstDash val="solid"/>
                      <a:round/>
                      <a:headEnd type="none" w="med" len="med"/>
                      <a:tailEnd type="none" w="med" len="med"/>
                    </a:lnT>
                    <a:lnB>
                      <a:noFill/>
                    </a:lnB>
                    <a:solidFill>
                      <a:srgbClr val="FCFCFF"/>
                    </a:solidFill>
                  </a:tcPr>
                </a:tc>
                <a:tc>
                  <a:txBody>
                    <a:bodyPr/>
                    <a:lstStyle/>
                    <a:p>
                      <a:pPr algn="r" fontAlgn="b"/>
                      <a:r>
                        <a:rPr lang="en-US" sz="1000" b="0" i="0" u="none" strike="noStrike">
                          <a:solidFill>
                            <a:srgbClr val="000000"/>
                          </a:solidFill>
                          <a:effectLst/>
                          <a:latin typeface="Calibri" panose="020F0502020204030204" pitchFamily="34" charset="0"/>
                        </a:rPr>
                        <a:t>8.9%</a:t>
                      </a:r>
                    </a:p>
                  </a:txBody>
                  <a:tcPr marL="5611" marR="5611" marT="5611" marB="0" anchor="b">
                    <a:lnL>
                      <a:noFill/>
                    </a:lnL>
                    <a:lnR>
                      <a:noFill/>
                    </a:lnR>
                    <a:lnT w="6350" cap="flat" cmpd="sng" algn="ctr">
                      <a:solidFill>
                        <a:srgbClr val="000000"/>
                      </a:solidFill>
                      <a:prstDash val="solid"/>
                      <a:round/>
                      <a:headEnd type="none" w="med" len="med"/>
                      <a:tailEnd type="none" w="med" len="med"/>
                    </a:lnT>
                    <a:lnB>
                      <a:noFill/>
                    </a:lnB>
                    <a:solidFill>
                      <a:srgbClr val="FCFCFF"/>
                    </a:solidFill>
                  </a:tcPr>
                </a:tc>
                <a:tc>
                  <a:txBody>
                    <a:bodyPr/>
                    <a:lstStyle/>
                    <a:p>
                      <a:pPr algn="r" fontAlgn="b"/>
                      <a:r>
                        <a:rPr lang="en-US" sz="1000" b="0" i="0" u="none" strike="noStrike">
                          <a:solidFill>
                            <a:srgbClr val="000000"/>
                          </a:solidFill>
                          <a:effectLst/>
                          <a:latin typeface="Calibri" panose="020F0502020204030204" pitchFamily="34" charset="0"/>
                        </a:rPr>
                        <a:t>1.3%</a:t>
                      </a:r>
                    </a:p>
                  </a:txBody>
                  <a:tcPr marL="5611" marR="5611" marT="5611" marB="0" anchor="b">
                    <a:lnL>
                      <a:noFill/>
                    </a:lnL>
                    <a:lnR>
                      <a:noFill/>
                    </a:lnR>
                    <a:lnT w="6350" cap="flat" cmpd="sng" algn="ctr">
                      <a:solidFill>
                        <a:srgbClr val="000000"/>
                      </a:solidFill>
                      <a:prstDash val="solid"/>
                      <a:round/>
                      <a:headEnd type="none" w="med" len="med"/>
                      <a:tailEnd type="none" w="med" len="med"/>
                    </a:lnT>
                    <a:lnB>
                      <a:noFill/>
                    </a:lnB>
                    <a:solidFill>
                      <a:srgbClr val="FCFCFF"/>
                    </a:solidFill>
                  </a:tcPr>
                </a:tc>
                <a:tc>
                  <a:txBody>
                    <a:bodyPr/>
                    <a:lstStyle/>
                    <a:p>
                      <a:pPr algn="r" fontAlgn="b"/>
                      <a:r>
                        <a:rPr lang="en-US" sz="1000" b="0" i="0" u="none" strike="noStrike">
                          <a:solidFill>
                            <a:srgbClr val="000000"/>
                          </a:solidFill>
                          <a:effectLst/>
                          <a:latin typeface="Calibri" panose="020F0502020204030204" pitchFamily="34" charset="0"/>
                        </a:rPr>
                        <a:t>0.5%</a:t>
                      </a:r>
                    </a:p>
                  </a:txBody>
                  <a:tcPr marL="5611" marR="5611" marT="5611" marB="0" anchor="b">
                    <a:lnL>
                      <a:noFill/>
                    </a:lnL>
                    <a:lnR>
                      <a:noFill/>
                    </a:lnR>
                    <a:lnT w="6350" cap="flat" cmpd="sng" algn="ctr">
                      <a:solidFill>
                        <a:srgbClr val="000000"/>
                      </a:solidFill>
                      <a:prstDash val="solid"/>
                      <a:round/>
                      <a:headEnd type="none" w="med" len="med"/>
                      <a:tailEnd type="none" w="med" len="med"/>
                    </a:lnT>
                    <a:lnB>
                      <a:noFill/>
                    </a:lnB>
                    <a:solidFill>
                      <a:srgbClr val="FCFCFF"/>
                    </a:solidFill>
                  </a:tcPr>
                </a:tc>
                <a:extLst>
                  <a:ext uri="{0D108BD9-81ED-4DB2-BD59-A6C34878D82A}">
                    <a16:rowId xmlns:a16="http://schemas.microsoft.com/office/drawing/2014/main" val="555888710"/>
                  </a:ext>
                </a:extLst>
              </a:tr>
              <a:tr h="168329">
                <a:tc>
                  <a:txBody>
                    <a:bodyPr/>
                    <a:lstStyle/>
                    <a:p>
                      <a:pPr algn="ctr" fontAlgn="b"/>
                      <a:r>
                        <a:rPr lang="en-US" sz="1000" b="1" i="0" u="none" strike="noStrike">
                          <a:solidFill>
                            <a:srgbClr val="000000"/>
                          </a:solidFill>
                          <a:effectLst/>
                          <a:latin typeface="Calibri" panose="020F0502020204030204" pitchFamily="34" charset="0"/>
                        </a:rPr>
                        <a:t>2001</a:t>
                      </a:r>
                    </a:p>
                  </a:txBody>
                  <a:tcPr marL="5611" marR="5611" marT="56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35.5%</a:t>
                      </a:r>
                    </a:p>
                  </a:txBody>
                  <a:tcPr marL="5611" marR="5611" marT="5611" marB="0" anchor="b">
                    <a:lnL w="6350" cap="flat" cmpd="sng" algn="ctr">
                      <a:solidFill>
                        <a:srgbClr val="000000"/>
                      </a:solidFill>
                      <a:prstDash val="solid"/>
                      <a:round/>
                      <a:headEnd type="none" w="med" len="med"/>
                      <a:tailEnd type="none" w="med" len="med"/>
                    </a:lnL>
                    <a:lnR>
                      <a:noFill/>
                    </a:lnR>
                    <a:lnT>
                      <a:noFill/>
                    </a:lnT>
                    <a:lnB>
                      <a:noFill/>
                    </a:lnB>
                    <a:solidFill>
                      <a:srgbClr val="F9787A"/>
                    </a:solidFill>
                  </a:tcPr>
                </a:tc>
                <a:tc>
                  <a:txBody>
                    <a:bodyPr/>
                    <a:lstStyle/>
                    <a:p>
                      <a:pPr algn="r" fontAlgn="b"/>
                      <a:r>
                        <a:rPr lang="en-US" sz="1000" b="0" i="0" u="none" strike="noStrike">
                          <a:solidFill>
                            <a:srgbClr val="000000"/>
                          </a:solidFill>
                          <a:effectLst/>
                          <a:latin typeface="Calibri" panose="020F0502020204030204" pitchFamily="34" charset="0"/>
                        </a:rPr>
                        <a:t>16.4%</a:t>
                      </a:r>
                    </a:p>
                  </a:txBody>
                  <a:tcPr marL="5611" marR="5611" marT="5611" marB="0" anchor="b">
                    <a:lnL>
                      <a:noFill/>
                    </a:lnL>
                    <a:lnR>
                      <a:noFill/>
                    </a:lnR>
                    <a:lnT>
                      <a:noFill/>
                    </a:lnT>
                    <a:lnB>
                      <a:noFill/>
                    </a:lnB>
                    <a:solidFill>
                      <a:srgbClr val="F97072"/>
                    </a:solidFill>
                  </a:tcPr>
                </a:tc>
                <a:tc>
                  <a:txBody>
                    <a:bodyPr/>
                    <a:lstStyle/>
                    <a:p>
                      <a:pPr algn="r" fontAlgn="b"/>
                      <a:r>
                        <a:rPr lang="en-US" sz="1000" b="0" i="0" u="none" strike="noStrike">
                          <a:solidFill>
                            <a:srgbClr val="000000"/>
                          </a:solidFill>
                          <a:effectLst/>
                          <a:latin typeface="Calibri" panose="020F0502020204030204" pitchFamily="34" charset="0"/>
                        </a:rPr>
                        <a:t>22.7%</a:t>
                      </a:r>
                    </a:p>
                  </a:txBody>
                  <a:tcPr marL="5611" marR="5611" marT="5611" marB="0" anchor="b">
                    <a:lnL>
                      <a:noFill/>
                    </a:lnL>
                    <a:lnR>
                      <a:noFill/>
                    </a:lnR>
                    <a:lnT>
                      <a:noFill/>
                    </a:lnT>
                    <a:lnB>
                      <a:noFill/>
                    </a:lnB>
                    <a:solidFill>
                      <a:srgbClr val="FBD3D6"/>
                    </a:solidFill>
                  </a:tcPr>
                </a:tc>
                <a:tc>
                  <a:txBody>
                    <a:bodyPr/>
                    <a:lstStyle/>
                    <a:p>
                      <a:pPr algn="r" fontAlgn="b"/>
                      <a:r>
                        <a:rPr lang="en-US" sz="1000" b="0" i="0" u="none" strike="noStrike">
                          <a:solidFill>
                            <a:srgbClr val="000000"/>
                          </a:solidFill>
                          <a:effectLst/>
                          <a:latin typeface="Calibri" panose="020F0502020204030204" pitchFamily="34" charset="0"/>
                        </a:rPr>
                        <a:t>13.7%</a:t>
                      </a:r>
                    </a:p>
                  </a:txBody>
                  <a:tcPr marL="5611" marR="5611" marT="5611" marB="0" anchor="b">
                    <a:lnL>
                      <a:noFill/>
                    </a:lnL>
                    <a:lnR>
                      <a:noFill/>
                    </a:lnR>
                    <a:lnT>
                      <a:noFill/>
                    </a:lnT>
                    <a:lnB>
                      <a:noFill/>
                    </a:lnB>
                    <a:solidFill>
                      <a:srgbClr val="FCF2F5"/>
                    </a:solidFill>
                  </a:tcPr>
                </a:tc>
                <a:tc>
                  <a:txBody>
                    <a:bodyPr/>
                    <a:lstStyle/>
                    <a:p>
                      <a:pPr algn="r" fontAlgn="b"/>
                      <a:r>
                        <a:rPr lang="en-US" sz="1000" b="0" i="0" u="none" strike="noStrike">
                          <a:solidFill>
                            <a:srgbClr val="000000"/>
                          </a:solidFill>
                          <a:effectLst/>
                          <a:latin typeface="Calibri" panose="020F0502020204030204" pitchFamily="34" charset="0"/>
                        </a:rPr>
                        <a:t>9.5%</a:t>
                      </a:r>
                    </a:p>
                  </a:txBody>
                  <a:tcPr marL="5611" marR="5611" marT="5611" marB="0" anchor="b">
                    <a:lnL>
                      <a:noFill/>
                    </a:lnL>
                    <a:lnR>
                      <a:noFill/>
                    </a:lnR>
                    <a:lnT>
                      <a:noFill/>
                    </a:lnT>
                    <a:lnB>
                      <a:noFill/>
                    </a:lnB>
                    <a:solidFill>
                      <a:srgbClr val="FCEDF0"/>
                    </a:solidFill>
                  </a:tcPr>
                </a:tc>
                <a:tc>
                  <a:txBody>
                    <a:bodyPr/>
                    <a:lstStyle/>
                    <a:p>
                      <a:pPr algn="r" fontAlgn="b"/>
                      <a:r>
                        <a:rPr lang="en-US" sz="1000" b="0" i="0" u="none" strike="noStrike">
                          <a:solidFill>
                            <a:srgbClr val="000000"/>
                          </a:solidFill>
                          <a:effectLst/>
                          <a:latin typeface="Calibri" panose="020F0502020204030204" pitchFamily="34" charset="0"/>
                        </a:rPr>
                        <a:t>1.6%</a:t>
                      </a:r>
                    </a:p>
                  </a:txBody>
                  <a:tcPr marL="5611" marR="5611" marT="5611" marB="0" anchor="b">
                    <a:lnL>
                      <a:noFill/>
                    </a:lnL>
                    <a:lnR>
                      <a:noFill/>
                    </a:lnR>
                    <a:lnT>
                      <a:noFill/>
                    </a:lnT>
                    <a:lnB>
                      <a:noFill/>
                    </a:lnB>
                    <a:solidFill>
                      <a:srgbClr val="FCE8EB"/>
                    </a:solidFill>
                  </a:tcPr>
                </a:tc>
                <a:tc>
                  <a:txBody>
                    <a:bodyPr/>
                    <a:lstStyle/>
                    <a:p>
                      <a:pPr algn="r" fontAlgn="b"/>
                      <a:r>
                        <a:rPr lang="en-US" sz="1000" b="0" i="0" u="none" strike="noStrike">
                          <a:solidFill>
                            <a:srgbClr val="000000"/>
                          </a:solidFill>
                          <a:effectLst/>
                          <a:latin typeface="Calibri" panose="020F0502020204030204" pitchFamily="34" charset="0"/>
                        </a:rPr>
                        <a:t>0.6%</a:t>
                      </a:r>
                    </a:p>
                  </a:txBody>
                  <a:tcPr marL="5611" marR="5611" marT="5611" marB="0" anchor="b">
                    <a:lnL>
                      <a:noFill/>
                    </a:lnL>
                    <a:lnR>
                      <a:noFill/>
                    </a:lnR>
                    <a:lnT>
                      <a:noFill/>
                    </a:lnT>
                    <a:lnB>
                      <a:noFill/>
                    </a:lnB>
                    <a:solidFill>
                      <a:srgbClr val="FCE6E9"/>
                    </a:solidFill>
                  </a:tcPr>
                </a:tc>
                <a:extLst>
                  <a:ext uri="{0D108BD9-81ED-4DB2-BD59-A6C34878D82A}">
                    <a16:rowId xmlns:a16="http://schemas.microsoft.com/office/drawing/2014/main" val="3852319455"/>
                  </a:ext>
                </a:extLst>
              </a:tr>
              <a:tr h="168329">
                <a:tc>
                  <a:txBody>
                    <a:bodyPr/>
                    <a:lstStyle/>
                    <a:p>
                      <a:pPr algn="ctr" fontAlgn="b"/>
                      <a:r>
                        <a:rPr lang="en-US" sz="1000" b="1" i="0" u="none" strike="noStrike">
                          <a:solidFill>
                            <a:srgbClr val="000000"/>
                          </a:solidFill>
                          <a:effectLst/>
                          <a:latin typeface="Calibri" panose="020F0502020204030204" pitchFamily="34" charset="0"/>
                        </a:rPr>
                        <a:t>2002</a:t>
                      </a:r>
                    </a:p>
                  </a:txBody>
                  <a:tcPr marL="5611" marR="5611" marT="56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34.6%</a:t>
                      </a:r>
                    </a:p>
                  </a:txBody>
                  <a:tcPr marL="5611" marR="5611" marT="5611" marB="0" anchor="b">
                    <a:lnL w="6350" cap="flat" cmpd="sng" algn="ctr">
                      <a:solidFill>
                        <a:srgbClr val="000000"/>
                      </a:solidFill>
                      <a:prstDash val="solid"/>
                      <a:round/>
                      <a:headEnd type="none" w="med" len="med"/>
                      <a:tailEnd type="none" w="med" len="med"/>
                    </a:lnL>
                    <a:lnR>
                      <a:noFill/>
                    </a:lnR>
                    <a:lnT>
                      <a:noFill/>
                    </a:lnT>
                    <a:lnB>
                      <a:noFill/>
                    </a:lnB>
                    <a:solidFill>
                      <a:srgbClr val="F98083"/>
                    </a:solidFill>
                  </a:tcPr>
                </a:tc>
                <a:tc>
                  <a:txBody>
                    <a:bodyPr/>
                    <a:lstStyle/>
                    <a:p>
                      <a:pPr algn="r" fontAlgn="b"/>
                      <a:r>
                        <a:rPr lang="en-US" sz="1000" b="0" i="0" u="none" strike="noStrike">
                          <a:solidFill>
                            <a:srgbClr val="000000"/>
                          </a:solidFill>
                          <a:effectLst/>
                          <a:latin typeface="Calibri" panose="020F0502020204030204" pitchFamily="34" charset="0"/>
                        </a:rPr>
                        <a:t>16.2%</a:t>
                      </a:r>
                    </a:p>
                  </a:txBody>
                  <a:tcPr marL="5611" marR="5611" marT="5611" marB="0" anchor="b">
                    <a:lnL>
                      <a:noFill/>
                    </a:lnL>
                    <a:lnR>
                      <a:noFill/>
                    </a:lnR>
                    <a:lnT>
                      <a:noFill/>
                    </a:lnT>
                    <a:lnB>
                      <a:noFill/>
                    </a:lnB>
                    <a:solidFill>
                      <a:srgbClr val="F97C7E"/>
                    </a:solidFill>
                  </a:tcPr>
                </a:tc>
                <a:tc>
                  <a:txBody>
                    <a:bodyPr/>
                    <a:lstStyle/>
                    <a:p>
                      <a:pPr algn="r" fontAlgn="b"/>
                      <a:r>
                        <a:rPr lang="en-US" sz="1000" b="0" i="0" u="none" strike="noStrike">
                          <a:solidFill>
                            <a:srgbClr val="000000"/>
                          </a:solidFill>
                          <a:effectLst/>
                          <a:latin typeface="Calibri" panose="020F0502020204030204" pitchFamily="34" charset="0"/>
                        </a:rPr>
                        <a:t>22.5%</a:t>
                      </a:r>
                    </a:p>
                  </a:txBody>
                  <a:tcPr marL="5611" marR="5611" marT="5611" marB="0" anchor="b">
                    <a:lnL>
                      <a:noFill/>
                    </a:lnL>
                    <a:lnR>
                      <a:noFill/>
                    </a:lnR>
                    <a:lnT>
                      <a:noFill/>
                    </a:lnT>
                    <a:lnB>
                      <a:noFill/>
                    </a:lnB>
                    <a:solidFill>
                      <a:srgbClr val="FCDFE2"/>
                    </a:solidFill>
                  </a:tcPr>
                </a:tc>
                <a:tc>
                  <a:txBody>
                    <a:bodyPr/>
                    <a:lstStyle/>
                    <a:p>
                      <a:pPr algn="r" fontAlgn="b"/>
                      <a:r>
                        <a:rPr lang="en-US" sz="1000" b="0" i="0" u="none" strike="noStrike">
                          <a:solidFill>
                            <a:srgbClr val="000000"/>
                          </a:solidFill>
                          <a:effectLst/>
                          <a:latin typeface="Calibri" panose="020F0502020204030204" pitchFamily="34" charset="0"/>
                        </a:rPr>
                        <a:t>14.6%</a:t>
                      </a:r>
                    </a:p>
                  </a:txBody>
                  <a:tcPr marL="5611" marR="5611" marT="5611" marB="0" anchor="b">
                    <a:lnL>
                      <a:noFill/>
                    </a:lnL>
                    <a:lnR>
                      <a:noFill/>
                    </a:lnR>
                    <a:lnT>
                      <a:noFill/>
                    </a:lnT>
                    <a:lnB>
                      <a:noFill/>
                    </a:lnB>
                    <a:solidFill>
                      <a:srgbClr val="FCDDE0"/>
                    </a:solidFill>
                  </a:tcPr>
                </a:tc>
                <a:tc>
                  <a:txBody>
                    <a:bodyPr/>
                    <a:lstStyle/>
                    <a:p>
                      <a:pPr algn="r" fontAlgn="b"/>
                      <a:r>
                        <a:rPr lang="en-US" sz="1000" b="0" i="0" u="none" strike="noStrike">
                          <a:solidFill>
                            <a:srgbClr val="000000"/>
                          </a:solidFill>
                          <a:effectLst/>
                          <a:latin typeface="Calibri" panose="020F0502020204030204" pitchFamily="34" charset="0"/>
                        </a:rPr>
                        <a:t>9.9%</a:t>
                      </a:r>
                    </a:p>
                  </a:txBody>
                  <a:tcPr marL="5611" marR="5611" marT="5611" marB="0" anchor="b">
                    <a:lnL>
                      <a:noFill/>
                    </a:lnL>
                    <a:lnR>
                      <a:noFill/>
                    </a:lnR>
                    <a:lnT>
                      <a:noFill/>
                    </a:lnT>
                    <a:lnB>
                      <a:noFill/>
                    </a:lnB>
                    <a:solidFill>
                      <a:srgbClr val="FCE3E6"/>
                    </a:solidFill>
                  </a:tcPr>
                </a:tc>
                <a:tc>
                  <a:txBody>
                    <a:bodyPr/>
                    <a:lstStyle/>
                    <a:p>
                      <a:pPr algn="r" fontAlgn="b"/>
                      <a:r>
                        <a:rPr lang="en-US" sz="1000" b="0" i="0" u="none" strike="noStrike">
                          <a:solidFill>
                            <a:srgbClr val="000000"/>
                          </a:solidFill>
                          <a:effectLst/>
                          <a:latin typeface="Calibri" panose="020F0502020204030204" pitchFamily="34" charset="0"/>
                        </a:rPr>
                        <a:t>1.7%</a:t>
                      </a:r>
                    </a:p>
                  </a:txBody>
                  <a:tcPr marL="5611" marR="5611" marT="5611" marB="0" anchor="b">
                    <a:lnL>
                      <a:noFill/>
                    </a:lnL>
                    <a:lnR>
                      <a:noFill/>
                    </a:lnR>
                    <a:lnT>
                      <a:noFill/>
                    </a:lnT>
                    <a:lnB>
                      <a:noFill/>
                    </a:lnB>
                    <a:solidFill>
                      <a:srgbClr val="FCE3E6"/>
                    </a:solidFill>
                  </a:tcPr>
                </a:tc>
                <a:tc>
                  <a:txBody>
                    <a:bodyPr/>
                    <a:lstStyle/>
                    <a:p>
                      <a:pPr algn="r" fontAlgn="b"/>
                      <a:r>
                        <a:rPr lang="en-US" sz="1000" b="0" i="0" u="none" strike="noStrike">
                          <a:solidFill>
                            <a:srgbClr val="000000"/>
                          </a:solidFill>
                          <a:effectLst/>
                          <a:latin typeface="Calibri" panose="020F0502020204030204" pitchFamily="34" charset="0"/>
                        </a:rPr>
                        <a:t>0.6%</a:t>
                      </a:r>
                    </a:p>
                  </a:txBody>
                  <a:tcPr marL="5611" marR="5611" marT="5611" marB="0" anchor="b">
                    <a:lnL>
                      <a:noFill/>
                    </a:lnL>
                    <a:lnR>
                      <a:noFill/>
                    </a:lnR>
                    <a:lnT>
                      <a:noFill/>
                    </a:lnT>
                    <a:lnB>
                      <a:noFill/>
                    </a:lnB>
                    <a:solidFill>
                      <a:srgbClr val="FCEEF1"/>
                    </a:solidFill>
                  </a:tcPr>
                </a:tc>
                <a:extLst>
                  <a:ext uri="{0D108BD9-81ED-4DB2-BD59-A6C34878D82A}">
                    <a16:rowId xmlns:a16="http://schemas.microsoft.com/office/drawing/2014/main" val="1287880242"/>
                  </a:ext>
                </a:extLst>
              </a:tr>
              <a:tr h="168329">
                <a:tc>
                  <a:txBody>
                    <a:bodyPr/>
                    <a:lstStyle/>
                    <a:p>
                      <a:pPr algn="ctr" fontAlgn="b"/>
                      <a:r>
                        <a:rPr lang="en-US" sz="1000" b="1" i="0" u="none" strike="noStrike">
                          <a:solidFill>
                            <a:srgbClr val="000000"/>
                          </a:solidFill>
                          <a:effectLst/>
                          <a:latin typeface="Calibri" panose="020F0502020204030204" pitchFamily="34" charset="0"/>
                        </a:rPr>
                        <a:t>2003</a:t>
                      </a:r>
                    </a:p>
                  </a:txBody>
                  <a:tcPr marL="5611" marR="5611" marT="56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32.7%</a:t>
                      </a:r>
                    </a:p>
                  </a:txBody>
                  <a:tcPr marL="5611" marR="5611" marT="5611" marB="0" anchor="b">
                    <a:lnL w="6350" cap="flat" cmpd="sng" algn="ctr">
                      <a:solidFill>
                        <a:srgbClr val="000000"/>
                      </a:solidFill>
                      <a:prstDash val="solid"/>
                      <a:round/>
                      <a:headEnd type="none" w="med" len="med"/>
                      <a:tailEnd type="none" w="med" len="med"/>
                    </a:lnL>
                    <a:lnR>
                      <a:noFill/>
                    </a:lnR>
                    <a:lnT>
                      <a:noFill/>
                    </a:lnT>
                    <a:lnB>
                      <a:noFill/>
                    </a:lnB>
                    <a:solidFill>
                      <a:srgbClr val="FA9294"/>
                    </a:solidFill>
                  </a:tcPr>
                </a:tc>
                <a:tc>
                  <a:txBody>
                    <a:bodyPr/>
                    <a:lstStyle/>
                    <a:p>
                      <a:pPr algn="r" fontAlgn="b"/>
                      <a:r>
                        <a:rPr lang="en-US" sz="1000" b="0" i="0" u="none" strike="noStrike">
                          <a:solidFill>
                            <a:srgbClr val="000000"/>
                          </a:solidFill>
                          <a:effectLst/>
                          <a:latin typeface="Calibri" panose="020F0502020204030204" pitchFamily="34" charset="0"/>
                        </a:rPr>
                        <a:t>16.0%</a:t>
                      </a:r>
                    </a:p>
                  </a:txBody>
                  <a:tcPr marL="5611" marR="5611" marT="5611" marB="0" anchor="b">
                    <a:lnL>
                      <a:noFill/>
                    </a:lnL>
                    <a:lnR>
                      <a:noFill/>
                    </a:lnR>
                    <a:lnT>
                      <a:noFill/>
                    </a:lnT>
                    <a:lnB>
                      <a:noFill/>
                    </a:lnB>
                    <a:solidFill>
                      <a:srgbClr val="F98587"/>
                    </a:solidFill>
                  </a:tcPr>
                </a:tc>
                <a:tc>
                  <a:txBody>
                    <a:bodyPr/>
                    <a:lstStyle/>
                    <a:p>
                      <a:pPr algn="r" fontAlgn="b"/>
                      <a:r>
                        <a:rPr lang="en-US" sz="1000" b="0" i="0" u="none" strike="noStrike">
                          <a:solidFill>
                            <a:srgbClr val="000000"/>
                          </a:solidFill>
                          <a:effectLst/>
                          <a:latin typeface="Calibri" panose="020F0502020204030204" pitchFamily="34" charset="0"/>
                        </a:rPr>
                        <a:t>21.8%</a:t>
                      </a:r>
                    </a:p>
                  </a:txBody>
                  <a:tcPr marL="5611" marR="5611" marT="5611" marB="0" anchor="b">
                    <a:lnL>
                      <a:noFill/>
                    </a:lnL>
                    <a:lnR>
                      <a:noFill/>
                    </a:lnR>
                    <a:lnT>
                      <a:noFill/>
                    </a:lnT>
                    <a:lnB>
                      <a:noFill/>
                    </a:lnB>
                    <a:solidFill>
                      <a:srgbClr val="FCFCFF"/>
                    </a:solidFill>
                  </a:tcPr>
                </a:tc>
                <a:tc>
                  <a:txBody>
                    <a:bodyPr/>
                    <a:lstStyle/>
                    <a:p>
                      <a:pPr algn="r" fontAlgn="b"/>
                      <a:r>
                        <a:rPr lang="en-US" sz="1000" b="0" i="0" u="none" strike="noStrike">
                          <a:solidFill>
                            <a:srgbClr val="000000"/>
                          </a:solidFill>
                          <a:effectLst/>
                          <a:latin typeface="Calibri" panose="020F0502020204030204" pitchFamily="34" charset="0"/>
                        </a:rPr>
                        <a:t>16.1%</a:t>
                      </a:r>
                    </a:p>
                  </a:txBody>
                  <a:tcPr marL="5611" marR="5611" marT="5611" marB="0" anchor="b">
                    <a:lnL>
                      <a:noFill/>
                    </a:lnL>
                    <a:lnR>
                      <a:noFill/>
                    </a:lnR>
                    <a:lnT>
                      <a:noFill/>
                    </a:lnT>
                    <a:lnB>
                      <a:noFill/>
                    </a:lnB>
                    <a:solidFill>
                      <a:srgbClr val="FBBCBF"/>
                    </a:solidFill>
                  </a:tcPr>
                </a:tc>
                <a:tc>
                  <a:txBody>
                    <a:bodyPr/>
                    <a:lstStyle/>
                    <a:p>
                      <a:pPr algn="r" fontAlgn="b"/>
                      <a:r>
                        <a:rPr lang="en-US" sz="1000" b="0" i="0" u="none" strike="noStrike">
                          <a:solidFill>
                            <a:srgbClr val="000000"/>
                          </a:solidFill>
                          <a:effectLst/>
                          <a:latin typeface="Calibri" panose="020F0502020204030204" pitchFamily="34" charset="0"/>
                        </a:rPr>
                        <a:t>10.8%</a:t>
                      </a:r>
                    </a:p>
                  </a:txBody>
                  <a:tcPr marL="5611" marR="5611" marT="5611" marB="0" anchor="b">
                    <a:lnL>
                      <a:noFill/>
                    </a:lnL>
                    <a:lnR>
                      <a:noFill/>
                    </a:lnR>
                    <a:lnT>
                      <a:noFill/>
                    </a:lnT>
                    <a:lnB>
                      <a:noFill/>
                    </a:lnB>
                    <a:solidFill>
                      <a:srgbClr val="FBCDCF"/>
                    </a:solidFill>
                  </a:tcPr>
                </a:tc>
                <a:tc>
                  <a:txBody>
                    <a:bodyPr/>
                    <a:lstStyle/>
                    <a:p>
                      <a:pPr algn="r" fontAlgn="b"/>
                      <a:r>
                        <a:rPr lang="en-US" sz="1000" b="0" i="0" u="none" strike="noStrike">
                          <a:solidFill>
                            <a:srgbClr val="000000"/>
                          </a:solidFill>
                          <a:effectLst/>
                          <a:latin typeface="Calibri" panose="020F0502020204030204" pitchFamily="34" charset="0"/>
                        </a:rPr>
                        <a:t>1.8%</a:t>
                      </a:r>
                    </a:p>
                  </a:txBody>
                  <a:tcPr marL="5611" marR="5611" marT="5611" marB="0" anchor="b">
                    <a:lnL>
                      <a:noFill/>
                    </a:lnL>
                    <a:lnR>
                      <a:noFill/>
                    </a:lnR>
                    <a:lnT>
                      <a:noFill/>
                    </a:lnT>
                    <a:lnB>
                      <a:noFill/>
                    </a:lnB>
                    <a:solidFill>
                      <a:srgbClr val="FCDBDE"/>
                    </a:solidFill>
                  </a:tcPr>
                </a:tc>
                <a:tc>
                  <a:txBody>
                    <a:bodyPr/>
                    <a:lstStyle/>
                    <a:p>
                      <a:pPr algn="r" fontAlgn="b"/>
                      <a:r>
                        <a:rPr lang="en-US" sz="1000" b="0" i="0" u="none" strike="noStrike">
                          <a:solidFill>
                            <a:srgbClr val="000000"/>
                          </a:solidFill>
                          <a:effectLst/>
                          <a:latin typeface="Calibri" panose="020F0502020204030204" pitchFamily="34" charset="0"/>
                        </a:rPr>
                        <a:t>0.7%</a:t>
                      </a:r>
                    </a:p>
                  </a:txBody>
                  <a:tcPr marL="5611" marR="5611" marT="5611" marB="0" anchor="b">
                    <a:lnL>
                      <a:noFill/>
                    </a:lnL>
                    <a:lnR>
                      <a:noFill/>
                    </a:lnR>
                    <a:lnT>
                      <a:noFill/>
                    </a:lnT>
                    <a:lnB>
                      <a:noFill/>
                    </a:lnB>
                    <a:solidFill>
                      <a:srgbClr val="FCD9DC"/>
                    </a:solidFill>
                  </a:tcPr>
                </a:tc>
                <a:extLst>
                  <a:ext uri="{0D108BD9-81ED-4DB2-BD59-A6C34878D82A}">
                    <a16:rowId xmlns:a16="http://schemas.microsoft.com/office/drawing/2014/main" val="3510192412"/>
                  </a:ext>
                </a:extLst>
              </a:tr>
              <a:tr h="168329">
                <a:tc>
                  <a:txBody>
                    <a:bodyPr/>
                    <a:lstStyle/>
                    <a:p>
                      <a:pPr algn="ctr" fontAlgn="b"/>
                      <a:r>
                        <a:rPr lang="en-US" sz="1000" b="1" i="0" u="none" strike="noStrike">
                          <a:solidFill>
                            <a:srgbClr val="000000"/>
                          </a:solidFill>
                          <a:effectLst/>
                          <a:latin typeface="Calibri" panose="020F0502020204030204" pitchFamily="34" charset="0"/>
                        </a:rPr>
                        <a:t>2004</a:t>
                      </a:r>
                    </a:p>
                  </a:txBody>
                  <a:tcPr marL="5611" marR="5611" marT="56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30.9%</a:t>
                      </a:r>
                    </a:p>
                  </a:txBody>
                  <a:tcPr marL="5611" marR="5611" marT="5611" marB="0" anchor="b">
                    <a:lnL w="6350" cap="flat" cmpd="sng" algn="ctr">
                      <a:solidFill>
                        <a:srgbClr val="000000"/>
                      </a:solidFill>
                      <a:prstDash val="solid"/>
                      <a:round/>
                      <a:headEnd type="none" w="med" len="med"/>
                      <a:tailEnd type="none" w="med" len="med"/>
                    </a:lnL>
                    <a:lnR>
                      <a:noFill/>
                    </a:lnR>
                    <a:lnT>
                      <a:noFill/>
                    </a:lnT>
                    <a:lnB>
                      <a:noFill/>
                    </a:lnB>
                    <a:solidFill>
                      <a:srgbClr val="FAA3A6"/>
                    </a:solidFill>
                  </a:tcPr>
                </a:tc>
                <a:tc>
                  <a:txBody>
                    <a:bodyPr/>
                    <a:lstStyle/>
                    <a:p>
                      <a:pPr algn="r" fontAlgn="b"/>
                      <a:r>
                        <a:rPr lang="en-US" sz="1000" b="0" i="0" u="none" strike="noStrike">
                          <a:solidFill>
                            <a:srgbClr val="000000"/>
                          </a:solidFill>
                          <a:effectLst/>
                          <a:latin typeface="Calibri" panose="020F0502020204030204" pitchFamily="34" charset="0"/>
                        </a:rPr>
                        <a:t>15.8%</a:t>
                      </a:r>
                    </a:p>
                  </a:txBody>
                  <a:tcPr marL="5611" marR="5611" marT="5611" marB="0" anchor="b">
                    <a:lnL>
                      <a:noFill/>
                    </a:lnL>
                    <a:lnR>
                      <a:noFill/>
                    </a:lnR>
                    <a:lnT>
                      <a:noFill/>
                    </a:lnT>
                    <a:lnB>
                      <a:noFill/>
                    </a:lnB>
                    <a:solidFill>
                      <a:srgbClr val="FA8E91"/>
                    </a:solidFill>
                  </a:tcPr>
                </a:tc>
                <a:tc>
                  <a:txBody>
                    <a:bodyPr/>
                    <a:lstStyle/>
                    <a:p>
                      <a:pPr algn="r" fontAlgn="b"/>
                      <a:r>
                        <a:rPr lang="en-US" sz="1000" b="0" i="0" u="none" strike="noStrike">
                          <a:solidFill>
                            <a:srgbClr val="000000"/>
                          </a:solidFill>
                          <a:effectLst/>
                          <a:latin typeface="Calibri" panose="020F0502020204030204" pitchFamily="34" charset="0"/>
                        </a:rPr>
                        <a:t>23.2%</a:t>
                      </a:r>
                    </a:p>
                  </a:txBody>
                  <a:tcPr marL="5611" marR="5611" marT="5611" marB="0" anchor="b">
                    <a:lnL>
                      <a:noFill/>
                    </a:lnL>
                    <a:lnR>
                      <a:noFill/>
                    </a:lnR>
                    <a:lnT>
                      <a:noFill/>
                    </a:lnT>
                    <a:lnB>
                      <a:noFill/>
                    </a:lnB>
                    <a:solidFill>
                      <a:srgbClr val="FBBCBE"/>
                    </a:solidFill>
                  </a:tcPr>
                </a:tc>
                <a:tc>
                  <a:txBody>
                    <a:bodyPr/>
                    <a:lstStyle/>
                    <a:p>
                      <a:pPr algn="r" fontAlgn="b"/>
                      <a:r>
                        <a:rPr lang="en-US" sz="1000" b="0" i="0" u="none" strike="noStrike">
                          <a:solidFill>
                            <a:srgbClr val="000000"/>
                          </a:solidFill>
                          <a:effectLst/>
                          <a:latin typeface="Calibri" panose="020F0502020204030204" pitchFamily="34" charset="0"/>
                        </a:rPr>
                        <a:t>16.3%</a:t>
                      </a:r>
                    </a:p>
                  </a:txBody>
                  <a:tcPr marL="5611" marR="5611" marT="5611" marB="0" anchor="b">
                    <a:lnL>
                      <a:noFill/>
                    </a:lnL>
                    <a:lnR>
                      <a:noFill/>
                    </a:lnR>
                    <a:lnT>
                      <a:noFill/>
                    </a:lnT>
                    <a:lnB>
                      <a:noFill/>
                    </a:lnB>
                    <a:solidFill>
                      <a:srgbClr val="FBB9BB"/>
                    </a:solidFill>
                  </a:tcPr>
                </a:tc>
                <a:tc>
                  <a:txBody>
                    <a:bodyPr/>
                    <a:lstStyle/>
                    <a:p>
                      <a:pPr algn="r" fontAlgn="b"/>
                      <a:r>
                        <a:rPr lang="en-US" sz="1000" b="0" i="0" u="none" strike="noStrike">
                          <a:solidFill>
                            <a:srgbClr val="000000"/>
                          </a:solidFill>
                          <a:effectLst/>
                          <a:latin typeface="Calibri" panose="020F0502020204030204" pitchFamily="34" charset="0"/>
                        </a:rPr>
                        <a:t>11.5%</a:t>
                      </a:r>
                    </a:p>
                  </a:txBody>
                  <a:tcPr marL="5611" marR="5611" marT="5611" marB="0" anchor="b">
                    <a:lnL>
                      <a:noFill/>
                    </a:lnL>
                    <a:lnR>
                      <a:noFill/>
                    </a:lnR>
                    <a:lnT>
                      <a:noFill/>
                    </a:lnT>
                    <a:lnB>
                      <a:noFill/>
                    </a:lnB>
                    <a:solidFill>
                      <a:srgbClr val="FBBABC"/>
                    </a:solidFill>
                  </a:tcPr>
                </a:tc>
                <a:tc>
                  <a:txBody>
                    <a:bodyPr/>
                    <a:lstStyle/>
                    <a:p>
                      <a:pPr algn="r" fontAlgn="b"/>
                      <a:r>
                        <a:rPr lang="en-US" sz="1000" b="0" i="0" u="none" strike="noStrike">
                          <a:solidFill>
                            <a:srgbClr val="000000"/>
                          </a:solidFill>
                          <a:effectLst/>
                          <a:latin typeface="Calibri" panose="020F0502020204030204" pitchFamily="34" charset="0"/>
                        </a:rPr>
                        <a:t>1.7%</a:t>
                      </a:r>
                    </a:p>
                  </a:txBody>
                  <a:tcPr marL="5611" marR="5611" marT="5611" marB="0" anchor="b">
                    <a:lnL>
                      <a:noFill/>
                    </a:lnL>
                    <a:lnR>
                      <a:noFill/>
                    </a:lnR>
                    <a:lnT>
                      <a:noFill/>
                    </a:lnT>
                    <a:lnB>
                      <a:noFill/>
                    </a:lnB>
                    <a:solidFill>
                      <a:srgbClr val="FCE2E5"/>
                    </a:solidFill>
                  </a:tcPr>
                </a:tc>
                <a:tc>
                  <a:txBody>
                    <a:bodyPr/>
                    <a:lstStyle/>
                    <a:p>
                      <a:pPr algn="r" fontAlgn="b"/>
                      <a:r>
                        <a:rPr lang="en-US" sz="1000" b="0" i="0" u="none" strike="noStrike">
                          <a:solidFill>
                            <a:srgbClr val="000000"/>
                          </a:solidFill>
                          <a:effectLst/>
                          <a:latin typeface="Calibri" panose="020F0502020204030204" pitchFamily="34" charset="0"/>
                        </a:rPr>
                        <a:t>0.6%</a:t>
                      </a:r>
                    </a:p>
                  </a:txBody>
                  <a:tcPr marL="5611" marR="5611" marT="5611" marB="0" anchor="b">
                    <a:lnL>
                      <a:noFill/>
                    </a:lnL>
                    <a:lnR>
                      <a:noFill/>
                    </a:lnR>
                    <a:lnT>
                      <a:noFill/>
                    </a:lnT>
                    <a:lnB>
                      <a:noFill/>
                    </a:lnB>
                    <a:solidFill>
                      <a:srgbClr val="FCEEF1"/>
                    </a:solidFill>
                  </a:tcPr>
                </a:tc>
                <a:extLst>
                  <a:ext uri="{0D108BD9-81ED-4DB2-BD59-A6C34878D82A}">
                    <a16:rowId xmlns:a16="http://schemas.microsoft.com/office/drawing/2014/main" val="60923426"/>
                  </a:ext>
                </a:extLst>
              </a:tr>
              <a:tr h="168329">
                <a:tc>
                  <a:txBody>
                    <a:bodyPr/>
                    <a:lstStyle/>
                    <a:p>
                      <a:pPr algn="ctr" fontAlgn="b"/>
                      <a:r>
                        <a:rPr lang="en-US" sz="1000" b="1" i="0" u="none" strike="noStrike">
                          <a:solidFill>
                            <a:srgbClr val="000000"/>
                          </a:solidFill>
                          <a:effectLst/>
                          <a:latin typeface="Calibri" panose="020F0502020204030204" pitchFamily="34" charset="0"/>
                        </a:rPr>
                        <a:t>2005</a:t>
                      </a:r>
                    </a:p>
                  </a:txBody>
                  <a:tcPr marL="5611" marR="5611" marT="56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30.4%</a:t>
                      </a:r>
                    </a:p>
                  </a:txBody>
                  <a:tcPr marL="5611" marR="5611" marT="5611" marB="0" anchor="b">
                    <a:lnL w="6350" cap="flat" cmpd="sng" algn="ctr">
                      <a:solidFill>
                        <a:srgbClr val="000000"/>
                      </a:solidFill>
                      <a:prstDash val="solid"/>
                      <a:round/>
                      <a:headEnd type="none" w="med" len="med"/>
                      <a:tailEnd type="none" w="med" len="med"/>
                    </a:lnL>
                    <a:lnR>
                      <a:noFill/>
                    </a:lnR>
                    <a:lnT>
                      <a:noFill/>
                    </a:lnT>
                    <a:lnB>
                      <a:noFill/>
                    </a:lnB>
                    <a:solidFill>
                      <a:srgbClr val="FAA7A9"/>
                    </a:solidFill>
                  </a:tcPr>
                </a:tc>
                <a:tc>
                  <a:txBody>
                    <a:bodyPr/>
                    <a:lstStyle/>
                    <a:p>
                      <a:pPr algn="r" fontAlgn="b"/>
                      <a:r>
                        <a:rPr lang="en-US" sz="1000" b="0" i="0" u="none" strike="noStrike">
                          <a:solidFill>
                            <a:srgbClr val="000000"/>
                          </a:solidFill>
                          <a:effectLst/>
                          <a:latin typeface="Calibri" panose="020F0502020204030204" pitchFamily="34" charset="0"/>
                        </a:rPr>
                        <a:t>16.2%</a:t>
                      </a:r>
                    </a:p>
                  </a:txBody>
                  <a:tcPr marL="5611" marR="5611" marT="5611" marB="0" anchor="b">
                    <a:lnL>
                      <a:noFill/>
                    </a:lnL>
                    <a:lnR>
                      <a:noFill/>
                    </a:lnR>
                    <a:lnT>
                      <a:noFill/>
                    </a:lnT>
                    <a:lnB>
                      <a:noFill/>
                    </a:lnB>
                    <a:solidFill>
                      <a:srgbClr val="F97D7F"/>
                    </a:solidFill>
                  </a:tcPr>
                </a:tc>
                <a:tc>
                  <a:txBody>
                    <a:bodyPr/>
                    <a:lstStyle/>
                    <a:p>
                      <a:pPr algn="r" fontAlgn="b"/>
                      <a:r>
                        <a:rPr lang="en-US" sz="1000" b="0" i="0" u="none" strike="noStrike">
                          <a:solidFill>
                            <a:srgbClr val="000000"/>
                          </a:solidFill>
                          <a:effectLst/>
                          <a:latin typeface="Calibri" panose="020F0502020204030204" pitchFamily="34" charset="0"/>
                        </a:rPr>
                        <a:t>23.8%</a:t>
                      </a:r>
                    </a:p>
                  </a:txBody>
                  <a:tcPr marL="5611" marR="5611" marT="5611" marB="0" anchor="b">
                    <a:lnL>
                      <a:noFill/>
                    </a:lnL>
                    <a:lnR>
                      <a:noFill/>
                    </a:lnR>
                    <a:lnT>
                      <a:noFill/>
                    </a:lnT>
                    <a:lnB>
                      <a:noFill/>
                    </a:lnB>
                    <a:solidFill>
                      <a:srgbClr val="FAA2A4"/>
                    </a:solidFill>
                  </a:tcPr>
                </a:tc>
                <a:tc>
                  <a:txBody>
                    <a:bodyPr/>
                    <a:lstStyle/>
                    <a:p>
                      <a:pPr algn="r" fontAlgn="b"/>
                      <a:r>
                        <a:rPr lang="en-US" sz="1000" b="0" i="0" u="none" strike="noStrike">
                          <a:solidFill>
                            <a:srgbClr val="000000"/>
                          </a:solidFill>
                          <a:effectLst/>
                          <a:latin typeface="Calibri" panose="020F0502020204030204" pitchFamily="34" charset="0"/>
                        </a:rPr>
                        <a:t>16.2%</a:t>
                      </a:r>
                    </a:p>
                  </a:txBody>
                  <a:tcPr marL="5611" marR="5611" marT="5611" marB="0" anchor="b">
                    <a:lnL>
                      <a:noFill/>
                    </a:lnL>
                    <a:lnR>
                      <a:noFill/>
                    </a:lnR>
                    <a:lnT>
                      <a:noFill/>
                    </a:lnT>
                    <a:lnB>
                      <a:noFill/>
                    </a:lnB>
                    <a:solidFill>
                      <a:srgbClr val="FBBABD"/>
                    </a:solidFill>
                  </a:tcPr>
                </a:tc>
                <a:tc>
                  <a:txBody>
                    <a:bodyPr/>
                    <a:lstStyle/>
                    <a:p>
                      <a:pPr algn="r" fontAlgn="b"/>
                      <a:r>
                        <a:rPr lang="en-US" sz="1000" b="0" i="0" u="none" strike="noStrike">
                          <a:solidFill>
                            <a:srgbClr val="000000"/>
                          </a:solidFill>
                          <a:effectLst/>
                          <a:latin typeface="Calibri" panose="020F0502020204030204" pitchFamily="34" charset="0"/>
                        </a:rPr>
                        <a:t>11.1%</a:t>
                      </a:r>
                    </a:p>
                  </a:txBody>
                  <a:tcPr marL="5611" marR="5611" marT="5611" marB="0" anchor="b">
                    <a:lnL>
                      <a:noFill/>
                    </a:lnL>
                    <a:lnR>
                      <a:noFill/>
                    </a:lnR>
                    <a:lnT>
                      <a:noFill/>
                    </a:lnT>
                    <a:lnB>
                      <a:noFill/>
                    </a:lnB>
                    <a:solidFill>
                      <a:srgbClr val="FBC5C8"/>
                    </a:solidFill>
                  </a:tcPr>
                </a:tc>
                <a:tc>
                  <a:txBody>
                    <a:bodyPr/>
                    <a:lstStyle/>
                    <a:p>
                      <a:pPr algn="r" fontAlgn="b"/>
                      <a:r>
                        <a:rPr lang="en-US" sz="1000" b="0" i="0" u="none" strike="noStrike">
                          <a:solidFill>
                            <a:srgbClr val="000000"/>
                          </a:solidFill>
                          <a:effectLst/>
                          <a:latin typeface="Calibri" panose="020F0502020204030204" pitchFamily="34" charset="0"/>
                        </a:rPr>
                        <a:t>1.8%</a:t>
                      </a:r>
                    </a:p>
                  </a:txBody>
                  <a:tcPr marL="5611" marR="5611" marT="5611" marB="0" anchor="b">
                    <a:lnL>
                      <a:noFill/>
                    </a:lnL>
                    <a:lnR>
                      <a:noFill/>
                    </a:lnR>
                    <a:lnT>
                      <a:noFill/>
                    </a:lnT>
                    <a:lnB>
                      <a:noFill/>
                    </a:lnB>
                    <a:solidFill>
                      <a:srgbClr val="FCDEE1"/>
                    </a:solidFill>
                  </a:tcPr>
                </a:tc>
                <a:tc>
                  <a:txBody>
                    <a:bodyPr/>
                    <a:lstStyle/>
                    <a:p>
                      <a:pPr algn="r" fontAlgn="b"/>
                      <a:r>
                        <a:rPr lang="en-US" sz="1000" b="0" i="0" u="none" strike="noStrike">
                          <a:solidFill>
                            <a:srgbClr val="000000"/>
                          </a:solidFill>
                          <a:effectLst/>
                          <a:latin typeface="Calibri" panose="020F0502020204030204" pitchFamily="34" charset="0"/>
                        </a:rPr>
                        <a:t>0.6%</a:t>
                      </a:r>
                    </a:p>
                  </a:txBody>
                  <a:tcPr marL="5611" marR="5611" marT="5611" marB="0" anchor="b">
                    <a:lnL>
                      <a:noFill/>
                    </a:lnL>
                    <a:lnR>
                      <a:noFill/>
                    </a:lnR>
                    <a:lnT>
                      <a:noFill/>
                    </a:lnT>
                    <a:lnB>
                      <a:noFill/>
                    </a:lnB>
                    <a:solidFill>
                      <a:srgbClr val="FCEBEE"/>
                    </a:solidFill>
                  </a:tcPr>
                </a:tc>
                <a:extLst>
                  <a:ext uri="{0D108BD9-81ED-4DB2-BD59-A6C34878D82A}">
                    <a16:rowId xmlns:a16="http://schemas.microsoft.com/office/drawing/2014/main" val="80956456"/>
                  </a:ext>
                </a:extLst>
              </a:tr>
              <a:tr h="168329">
                <a:tc>
                  <a:txBody>
                    <a:bodyPr/>
                    <a:lstStyle/>
                    <a:p>
                      <a:pPr algn="ctr" fontAlgn="b"/>
                      <a:r>
                        <a:rPr lang="en-US" sz="1000" b="1" i="0" u="none" strike="noStrike">
                          <a:solidFill>
                            <a:srgbClr val="000000"/>
                          </a:solidFill>
                          <a:effectLst/>
                          <a:latin typeface="Calibri" panose="020F0502020204030204" pitchFamily="34" charset="0"/>
                        </a:rPr>
                        <a:t>2006</a:t>
                      </a:r>
                    </a:p>
                  </a:txBody>
                  <a:tcPr marL="5611" marR="5611" marT="56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30.8%</a:t>
                      </a:r>
                    </a:p>
                  </a:txBody>
                  <a:tcPr marL="5611" marR="5611" marT="5611" marB="0" anchor="b">
                    <a:lnL w="6350" cap="flat" cmpd="sng" algn="ctr">
                      <a:solidFill>
                        <a:srgbClr val="000000"/>
                      </a:solidFill>
                      <a:prstDash val="solid"/>
                      <a:round/>
                      <a:headEnd type="none" w="med" len="med"/>
                      <a:tailEnd type="none" w="med" len="med"/>
                    </a:lnL>
                    <a:lnR>
                      <a:noFill/>
                    </a:lnR>
                    <a:lnT>
                      <a:noFill/>
                    </a:lnT>
                    <a:lnB>
                      <a:noFill/>
                    </a:lnB>
                    <a:solidFill>
                      <a:srgbClr val="FAA3A6"/>
                    </a:solidFill>
                  </a:tcPr>
                </a:tc>
                <a:tc>
                  <a:txBody>
                    <a:bodyPr/>
                    <a:lstStyle/>
                    <a:p>
                      <a:pPr algn="r" fontAlgn="b"/>
                      <a:r>
                        <a:rPr lang="en-US" sz="1000" b="0" i="0" u="none" strike="noStrike">
                          <a:solidFill>
                            <a:srgbClr val="000000"/>
                          </a:solidFill>
                          <a:effectLst/>
                          <a:latin typeface="Calibri" panose="020F0502020204030204" pitchFamily="34" charset="0"/>
                        </a:rPr>
                        <a:t>15.7%</a:t>
                      </a:r>
                    </a:p>
                  </a:txBody>
                  <a:tcPr marL="5611" marR="5611" marT="5611" marB="0" anchor="b">
                    <a:lnL>
                      <a:noFill/>
                    </a:lnL>
                    <a:lnR>
                      <a:noFill/>
                    </a:lnR>
                    <a:lnT>
                      <a:noFill/>
                    </a:lnT>
                    <a:lnB>
                      <a:noFill/>
                    </a:lnB>
                    <a:solidFill>
                      <a:srgbClr val="FA9597"/>
                    </a:solidFill>
                  </a:tcPr>
                </a:tc>
                <a:tc>
                  <a:txBody>
                    <a:bodyPr/>
                    <a:lstStyle/>
                    <a:p>
                      <a:pPr algn="r" fontAlgn="b"/>
                      <a:r>
                        <a:rPr lang="en-US" sz="1000" b="0" i="0" u="none" strike="noStrike">
                          <a:solidFill>
                            <a:srgbClr val="000000"/>
                          </a:solidFill>
                          <a:effectLst/>
                          <a:latin typeface="Calibri" panose="020F0502020204030204" pitchFamily="34" charset="0"/>
                        </a:rPr>
                        <a:t>22.8%</a:t>
                      </a:r>
                    </a:p>
                  </a:txBody>
                  <a:tcPr marL="5611" marR="5611" marT="5611" marB="0" anchor="b">
                    <a:lnL>
                      <a:noFill/>
                    </a:lnL>
                    <a:lnR>
                      <a:noFill/>
                    </a:lnR>
                    <a:lnT>
                      <a:noFill/>
                    </a:lnT>
                    <a:lnB>
                      <a:noFill/>
                    </a:lnB>
                    <a:solidFill>
                      <a:srgbClr val="FBCDD0"/>
                    </a:solidFill>
                  </a:tcPr>
                </a:tc>
                <a:tc>
                  <a:txBody>
                    <a:bodyPr/>
                    <a:lstStyle/>
                    <a:p>
                      <a:pPr algn="r" fontAlgn="b"/>
                      <a:r>
                        <a:rPr lang="en-US" sz="1000" b="0" i="0" u="none" strike="noStrike">
                          <a:solidFill>
                            <a:srgbClr val="000000"/>
                          </a:solidFill>
                          <a:effectLst/>
                          <a:latin typeface="Calibri" panose="020F0502020204030204" pitchFamily="34" charset="0"/>
                        </a:rPr>
                        <a:t>16.2%</a:t>
                      </a:r>
                    </a:p>
                  </a:txBody>
                  <a:tcPr marL="5611" marR="5611" marT="5611" marB="0" anchor="b">
                    <a:lnL>
                      <a:noFill/>
                    </a:lnL>
                    <a:lnR>
                      <a:noFill/>
                    </a:lnR>
                    <a:lnT>
                      <a:noFill/>
                    </a:lnT>
                    <a:lnB>
                      <a:noFill/>
                    </a:lnB>
                    <a:solidFill>
                      <a:srgbClr val="FBB9BC"/>
                    </a:solidFill>
                  </a:tcPr>
                </a:tc>
                <a:tc>
                  <a:txBody>
                    <a:bodyPr/>
                    <a:lstStyle/>
                    <a:p>
                      <a:pPr algn="r" fontAlgn="b"/>
                      <a:r>
                        <a:rPr lang="en-US" sz="1000" b="0" i="0" u="none" strike="noStrike">
                          <a:solidFill>
                            <a:srgbClr val="000000"/>
                          </a:solidFill>
                          <a:effectLst/>
                          <a:latin typeface="Calibri" panose="020F0502020204030204" pitchFamily="34" charset="0"/>
                        </a:rPr>
                        <a:t>11.8%</a:t>
                      </a:r>
                    </a:p>
                  </a:txBody>
                  <a:tcPr marL="5611" marR="5611" marT="5611" marB="0" anchor="b">
                    <a:lnL>
                      <a:noFill/>
                    </a:lnL>
                    <a:lnR>
                      <a:noFill/>
                    </a:lnR>
                    <a:lnT>
                      <a:noFill/>
                    </a:lnT>
                    <a:lnB>
                      <a:noFill/>
                    </a:lnB>
                    <a:solidFill>
                      <a:srgbClr val="FBB3B6"/>
                    </a:solidFill>
                  </a:tcPr>
                </a:tc>
                <a:tc>
                  <a:txBody>
                    <a:bodyPr/>
                    <a:lstStyle/>
                    <a:p>
                      <a:pPr algn="r" fontAlgn="b"/>
                      <a:r>
                        <a:rPr lang="en-US" sz="1000" b="0" i="0" u="none" strike="noStrike">
                          <a:solidFill>
                            <a:srgbClr val="000000"/>
                          </a:solidFill>
                          <a:effectLst/>
                          <a:latin typeface="Calibri" panose="020F0502020204030204" pitchFamily="34" charset="0"/>
                        </a:rPr>
                        <a:t>1.9%</a:t>
                      </a:r>
                    </a:p>
                  </a:txBody>
                  <a:tcPr marL="5611" marR="5611" marT="5611" marB="0" anchor="b">
                    <a:lnL>
                      <a:noFill/>
                    </a:lnL>
                    <a:lnR>
                      <a:noFill/>
                    </a:lnR>
                    <a:lnT>
                      <a:noFill/>
                    </a:lnT>
                    <a:lnB>
                      <a:noFill/>
                    </a:lnB>
                    <a:solidFill>
                      <a:srgbClr val="FBD5D8"/>
                    </a:solidFill>
                  </a:tcPr>
                </a:tc>
                <a:tc>
                  <a:txBody>
                    <a:bodyPr/>
                    <a:lstStyle/>
                    <a:p>
                      <a:pPr algn="r" fontAlgn="b"/>
                      <a:r>
                        <a:rPr lang="en-US" sz="1000" b="0" i="0" u="none" strike="noStrike">
                          <a:solidFill>
                            <a:srgbClr val="000000"/>
                          </a:solidFill>
                          <a:effectLst/>
                          <a:latin typeface="Calibri" panose="020F0502020204030204" pitchFamily="34" charset="0"/>
                        </a:rPr>
                        <a:t>0.7%</a:t>
                      </a:r>
                    </a:p>
                  </a:txBody>
                  <a:tcPr marL="5611" marR="5611" marT="5611" marB="0" anchor="b">
                    <a:lnL>
                      <a:noFill/>
                    </a:lnL>
                    <a:lnR>
                      <a:noFill/>
                    </a:lnR>
                    <a:lnT>
                      <a:noFill/>
                    </a:lnT>
                    <a:lnB>
                      <a:noFill/>
                    </a:lnB>
                    <a:solidFill>
                      <a:srgbClr val="FCDEE0"/>
                    </a:solidFill>
                  </a:tcPr>
                </a:tc>
                <a:extLst>
                  <a:ext uri="{0D108BD9-81ED-4DB2-BD59-A6C34878D82A}">
                    <a16:rowId xmlns:a16="http://schemas.microsoft.com/office/drawing/2014/main" val="1973734241"/>
                  </a:ext>
                </a:extLst>
              </a:tr>
              <a:tr h="168329">
                <a:tc>
                  <a:txBody>
                    <a:bodyPr/>
                    <a:lstStyle/>
                    <a:p>
                      <a:pPr algn="ctr" fontAlgn="b"/>
                      <a:r>
                        <a:rPr lang="en-US" sz="1000" b="1" i="0" u="none" strike="noStrike">
                          <a:solidFill>
                            <a:srgbClr val="000000"/>
                          </a:solidFill>
                          <a:effectLst/>
                          <a:latin typeface="Calibri" panose="020F0502020204030204" pitchFamily="34" charset="0"/>
                        </a:rPr>
                        <a:t>2007</a:t>
                      </a:r>
                    </a:p>
                  </a:txBody>
                  <a:tcPr marL="5611" marR="5611" marT="56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30.4%</a:t>
                      </a:r>
                    </a:p>
                  </a:txBody>
                  <a:tcPr marL="5611" marR="5611" marT="5611" marB="0" anchor="b">
                    <a:lnL w="6350" cap="flat" cmpd="sng" algn="ctr">
                      <a:solidFill>
                        <a:srgbClr val="000000"/>
                      </a:solidFill>
                      <a:prstDash val="solid"/>
                      <a:round/>
                      <a:headEnd type="none" w="med" len="med"/>
                      <a:tailEnd type="none" w="med" len="med"/>
                    </a:lnL>
                    <a:lnR>
                      <a:noFill/>
                    </a:lnR>
                    <a:lnT>
                      <a:noFill/>
                    </a:lnT>
                    <a:lnB>
                      <a:noFill/>
                    </a:lnB>
                    <a:solidFill>
                      <a:srgbClr val="FAA8AA"/>
                    </a:solidFill>
                  </a:tcPr>
                </a:tc>
                <a:tc>
                  <a:txBody>
                    <a:bodyPr/>
                    <a:lstStyle/>
                    <a:p>
                      <a:pPr algn="r" fontAlgn="b"/>
                      <a:r>
                        <a:rPr lang="en-US" sz="1000" b="0" i="0" u="none" strike="noStrike">
                          <a:solidFill>
                            <a:srgbClr val="000000"/>
                          </a:solidFill>
                          <a:effectLst/>
                          <a:latin typeface="Calibri" panose="020F0502020204030204" pitchFamily="34" charset="0"/>
                        </a:rPr>
                        <a:t>14.7%</a:t>
                      </a:r>
                    </a:p>
                  </a:txBody>
                  <a:tcPr marL="5611" marR="5611" marT="5611" marB="0" anchor="b">
                    <a:lnL>
                      <a:noFill/>
                    </a:lnL>
                    <a:lnR>
                      <a:noFill/>
                    </a:lnR>
                    <a:lnT>
                      <a:noFill/>
                    </a:lnT>
                    <a:lnB>
                      <a:noFill/>
                    </a:lnB>
                    <a:solidFill>
                      <a:srgbClr val="FBCBCE"/>
                    </a:solidFill>
                  </a:tcPr>
                </a:tc>
                <a:tc>
                  <a:txBody>
                    <a:bodyPr/>
                    <a:lstStyle/>
                    <a:p>
                      <a:pPr algn="r" fontAlgn="b"/>
                      <a:r>
                        <a:rPr lang="en-US" sz="1000" b="0" i="0" u="none" strike="noStrike">
                          <a:solidFill>
                            <a:srgbClr val="000000"/>
                          </a:solidFill>
                          <a:effectLst/>
                          <a:latin typeface="Calibri" panose="020F0502020204030204" pitchFamily="34" charset="0"/>
                        </a:rPr>
                        <a:t>23.2%</a:t>
                      </a:r>
                    </a:p>
                  </a:txBody>
                  <a:tcPr marL="5611" marR="5611" marT="5611" marB="0" anchor="b">
                    <a:lnL>
                      <a:noFill/>
                    </a:lnL>
                    <a:lnR>
                      <a:noFill/>
                    </a:lnR>
                    <a:lnT>
                      <a:noFill/>
                    </a:lnT>
                    <a:lnB>
                      <a:noFill/>
                    </a:lnB>
                    <a:solidFill>
                      <a:srgbClr val="FBBABD"/>
                    </a:solidFill>
                  </a:tcPr>
                </a:tc>
                <a:tc>
                  <a:txBody>
                    <a:bodyPr/>
                    <a:lstStyle/>
                    <a:p>
                      <a:pPr algn="r" fontAlgn="b"/>
                      <a:r>
                        <a:rPr lang="en-US" sz="1000" b="0" i="0" u="none" strike="noStrike">
                          <a:solidFill>
                            <a:srgbClr val="000000"/>
                          </a:solidFill>
                          <a:effectLst/>
                          <a:latin typeface="Calibri" panose="020F0502020204030204" pitchFamily="34" charset="0"/>
                        </a:rPr>
                        <a:t>16.9%</a:t>
                      </a:r>
                    </a:p>
                  </a:txBody>
                  <a:tcPr marL="5611" marR="5611" marT="5611" marB="0" anchor="b">
                    <a:lnL>
                      <a:noFill/>
                    </a:lnL>
                    <a:lnR>
                      <a:noFill/>
                    </a:lnR>
                    <a:lnT>
                      <a:noFill/>
                    </a:lnT>
                    <a:lnB>
                      <a:noFill/>
                    </a:lnB>
                    <a:solidFill>
                      <a:srgbClr val="FAAAAD"/>
                    </a:solidFill>
                  </a:tcPr>
                </a:tc>
                <a:tc>
                  <a:txBody>
                    <a:bodyPr/>
                    <a:lstStyle/>
                    <a:p>
                      <a:pPr algn="r" fontAlgn="b"/>
                      <a:r>
                        <a:rPr lang="en-US" sz="1000" b="0" i="0" u="none" strike="noStrike">
                          <a:solidFill>
                            <a:srgbClr val="000000"/>
                          </a:solidFill>
                          <a:effectLst/>
                          <a:latin typeface="Calibri" panose="020F0502020204030204" pitchFamily="34" charset="0"/>
                        </a:rPr>
                        <a:t>11.6%</a:t>
                      </a:r>
                    </a:p>
                  </a:txBody>
                  <a:tcPr marL="5611" marR="5611" marT="5611" marB="0" anchor="b">
                    <a:lnL>
                      <a:noFill/>
                    </a:lnL>
                    <a:lnR>
                      <a:noFill/>
                    </a:lnR>
                    <a:lnT>
                      <a:noFill/>
                    </a:lnT>
                    <a:lnB>
                      <a:noFill/>
                    </a:lnB>
                    <a:solidFill>
                      <a:srgbClr val="FBB8BB"/>
                    </a:solidFill>
                  </a:tcPr>
                </a:tc>
                <a:tc>
                  <a:txBody>
                    <a:bodyPr/>
                    <a:lstStyle/>
                    <a:p>
                      <a:pPr algn="r" fontAlgn="b"/>
                      <a:r>
                        <a:rPr lang="en-US" sz="1000" b="0" i="0" u="none" strike="noStrike">
                          <a:solidFill>
                            <a:srgbClr val="000000"/>
                          </a:solidFill>
                          <a:effectLst/>
                          <a:latin typeface="Calibri" panose="020F0502020204030204" pitchFamily="34" charset="0"/>
                        </a:rPr>
                        <a:t>2.3%</a:t>
                      </a:r>
                    </a:p>
                  </a:txBody>
                  <a:tcPr marL="5611" marR="5611" marT="5611" marB="0" anchor="b">
                    <a:lnL>
                      <a:noFill/>
                    </a:lnL>
                    <a:lnR>
                      <a:noFill/>
                    </a:lnR>
                    <a:lnT>
                      <a:noFill/>
                    </a:lnT>
                    <a:lnB>
                      <a:noFill/>
                    </a:lnB>
                    <a:solidFill>
                      <a:srgbClr val="FBB8BB"/>
                    </a:solidFill>
                  </a:tcPr>
                </a:tc>
                <a:tc>
                  <a:txBody>
                    <a:bodyPr/>
                    <a:lstStyle/>
                    <a:p>
                      <a:pPr algn="r" fontAlgn="b"/>
                      <a:r>
                        <a:rPr lang="en-US" sz="1000" b="0" i="0" u="none" strike="noStrike">
                          <a:solidFill>
                            <a:srgbClr val="000000"/>
                          </a:solidFill>
                          <a:effectLst/>
                          <a:latin typeface="Calibri" panose="020F0502020204030204" pitchFamily="34" charset="0"/>
                        </a:rPr>
                        <a:t>0.8%</a:t>
                      </a:r>
                    </a:p>
                  </a:txBody>
                  <a:tcPr marL="5611" marR="5611" marT="5611" marB="0" anchor="b">
                    <a:lnL>
                      <a:noFill/>
                    </a:lnL>
                    <a:lnR>
                      <a:noFill/>
                    </a:lnR>
                    <a:lnT>
                      <a:noFill/>
                    </a:lnT>
                    <a:lnB>
                      <a:noFill/>
                    </a:lnB>
                    <a:solidFill>
                      <a:srgbClr val="FBCCCF"/>
                    </a:solidFill>
                  </a:tcPr>
                </a:tc>
                <a:extLst>
                  <a:ext uri="{0D108BD9-81ED-4DB2-BD59-A6C34878D82A}">
                    <a16:rowId xmlns:a16="http://schemas.microsoft.com/office/drawing/2014/main" val="2181788186"/>
                  </a:ext>
                </a:extLst>
              </a:tr>
              <a:tr h="168329">
                <a:tc>
                  <a:txBody>
                    <a:bodyPr/>
                    <a:lstStyle/>
                    <a:p>
                      <a:pPr algn="ctr" fontAlgn="b"/>
                      <a:r>
                        <a:rPr lang="en-US" sz="1000" b="1" i="0" u="none" strike="noStrike">
                          <a:solidFill>
                            <a:srgbClr val="000000"/>
                          </a:solidFill>
                          <a:effectLst/>
                          <a:latin typeface="Calibri" panose="020F0502020204030204" pitchFamily="34" charset="0"/>
                        </a:rPr>
                        <a:t>2008</a:t>
                      </a:r>
                    </a:p>
                  </a:txBody>
                  <a:tcPr marL="5611" marR="5611" marT="56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29.0%</a:t>
                      </a:r>
                    </a:p>
                  </a:txBody>
                  <a:tcPr marL="5611" marR="5611" marT="5611" marB="0" anchor="b">
                    <a:lnL w="6350" cap="flat" cmpd="sng" algn="ctr">
                      <a:solidFill>
                        <a:srgbClr val="000000"/>
                      </a:solidFill>
                      <a:prstDash val="solid"/>
                      <a:round/>
                      <a:headEnd type="none" w="med" len="med"/>
                      <a:tailEnd type="none" w="med" len="med"/>
                    </a:lnL>
                    <a:lnR>
                      <a:noFill/>
                    </a:lnR>
                    <a:lnT>
                      <a:noFill/>
                    </a:lnT>
                    <a:lnB>
                      <a:noFill/>
                    </a:lnB>
                    <a:solidFill>
                      <a:srgbClr val="FBB4B7"/>
                    </a:solidFill>
                  </a:tcPr>
                </a:tc>
                <a:tc>
                  <a:txBody>
                    <a:bodyPr/>
                    <a:lstStyle/>
                    <a:p>
                      <a:pPr algn="r" fontAlgn="b"/>
                      <a:r>
                        <a:rPr lang="en-US" sz="1000" b="0" i="0" u="none" strike="noStrike">
                          <a:solidFill>
                            <a:srgbClr val="000000"/>
                          </a:solidFill>
                          <a:effectLst/>
                          <a:latin typeface="Calibri" panose="020F0502020204030204" pitchFamily="34" charset="0"/>
                        </a:rPr>
                        <a:t>15.6%</a:t>
                      </a:r>
                    </a:p>
                  </a:txBody>
                  <a:tcPr marL="5611" marR="5611" marT="5611" marB="0" anchor="b">
                    <a:lnL>
                      <a:noFill/>
                    </a:lnL>
                    <a:lnR>
                      <a:noFill/>
                    </a:lnR>
                    <a:lnT>
                      <a:noFill/>
                    </a:lnT>
                    <a:lnB>
                      <a:noFill/>
                    </a:lnB>
                    <a:solidFill>
                      <a:srgbClr val="FA9EA0"/>
                    </a:solidFill>
                  </a:tcPr>
                </a:tc>
                <a:tc>
                  <a:txBody>
                    <a:bodyPr/>
                    <a:lstStyle/>
                    <a:p>
                      <a:pPr algn="r" fontAlgn="b"/>
                      <a:r>
                        <a:rPr lang="en-US" sz="1000" b="0" i="0" u="none" strike="noStrike">
                          <a:solidFill>
                            <a:srgbClr val="000000"/>
                          </a:solidFill>
                          <a:effectLst/>
                          <a:latin typeface="Calibri" panose="020F0502020204030204" pitchFamily="34" charset="0"/>
                        </a:rPr>
                        <a:t>23.7%</a:t>
                      </a:r>
                    </a:p>
                  </a:txBody>
                  <a:tcPr marL="5611" marR="5611" marT="5611" marB="0" anchor="b">
                    <a:lnL>
                      <a:noFill/>
                    </a:lnL>
                    <a:lnR>
                      <a:noFill/>
                    </a:lnR>
                    <a:lnT>
                      <a:noFill/>
                    </a:lnT>
                    <a:lnB>
                      <a:noFill/>
                    </a:lnB>
                    <a:solidFill>
                      <a:srgbClr val="FAA5A7"/>
                    </a:solidFill>
                  </a:tcPr>
                </a:tc>
                <a:tc>
                  <a:txBody>
                    <a:bodyPr/>
                    <a:lstStyle/>
                    <a:p>
                      <a:pPr algn="r" fontAlgn="b"/>
                      <a:r>
                        <a:rPr lang="en-US" sz="1000" b="0" i="0" u="none" strike="noStrike">
                          <a:solidFill>
                            <a:srgbClr val="000000"/>
                          </a:solidFill>
                          <a:effectLst/>
                          <a:latin typeface="Calibri" panose="020F0502020204030204" pitchFamily="34" charset="0"/>
                        </a:rPr>
                        <a:t>16.9%</a:t>
                      </a:r>
                    </a:p>
                  </a:txBody>
                  <a:tcPr marL="5611" marR="5611" marT="5611" marB="0" anchor="b">
                    <a:lnL>
                      <a:noFill/>
                    </a:lnL>
                    <a:lnR>
                      <a:noFill/>
                    </a:lnR>
                    <a:lnT>
                      <a:noFill/>
                    </a:lnT>
                    <a:lnB>
                      <a:noFill/>
                    </a:lnB>
                    <a:solidFill>
                      <a:srgbClr val="FAAAAD"/>
                    </a:solidFill>
                  </a:tcPr>
                </a:tc>
                <a:tc>
                  <a:txBody>
                    <a:bodyPr/>
                    <a:lstStyle/>
                    <a:p>
                      <a:pPr algn="r" fontAlgn="b"/>
                      <a:r>
                        <a:rPr lang="en-US" sz="1000" b="0" i="0" u="none" strike="noStrike">
                          <a:solidFill>
                            <a:srgbClr val="000000"/>
                          </a:solidFill>
                          <a:effectLst/>
                          <a:latin typeface="Calibri" panose="020F0502020204030204" pitchFamily="34" charset="0"/>
                        </a:rPr>
                        <a:t>11.6%</a:t>
                      </a:r>
                    </a:p>
                  </a:txBody>
                  <a:tcPr marL="5611" marR="5611" marT="5611" marB="0" anchor="b">
                    <a:lnL>
                      <a:noFill/>
                    </a:lnL>
                    <a:lnR>
                      <a:noFill/>
                    </a:lnR>
                    <a:lnT>
                      <a:noFill/>
                    </a:lnT>
                    <a:lnB>
                      <a:noFill/>
                    </a:lnB>
                    <a:solidFill>
                      <a:srgbClr val="FBB7BA"/>
                    </a:solidFill>
                  </a:tcPr>
                </a:tc>
                <a:tc>
                  <a:txBody>
                    <a:bodyPr/>
                    <a:lstStyle/>
                    <a:p>
                      <a:pPr algn="r" fontAlgn="b"/>
                      <a:r>
                        <a:rPr lang="en-US" sz="1000" b="0" i="0" u="none" strike="noStrike">
                          <a:solidFill>
                            <a:srgbClr val="000000"/>
                          </a:solidFill>
                          <a:effectLst/>
                          <a:latin typeface="Calibri" panose="020F0502020204030204" pitchFamily="34" charset="0"/>
                        </a:rPr>
                        <a:t>2.4%</a:t>
                      </a:r>
                    </a:p>
                  </a:txBody>
                  <a:tcPr marL="5611" marR="5611" marT="5611" marB="0" anchor="b">
                    <a:lnL>
                      <a:noFill/>
                    </a:lnL>
                    <a:lnR>
                      <a:noFill/>
                    </a:lnR>
                    <a:lnT>
                      <a:noFill/>
                    </a:lnT>
                    <a:lnB>
                      <a:noFill/>
                    </a:lnB>
                    <a:solidFill>
                      <a:srgbClr val="FBB4B6"/>
                    </a:solidFill>
                  </a:tcPr>
                </a:tc>
                <a:tc>
                  <a:txBody>
                    <a:bodyPr/>
                    <a:lstStyle/>
                    <a:p>
                      <a:pPr algn="r" fontAlgn="b"/>
                      <a:r>
                        <a:rPr lang="en-US" sz="1000" b="0" i="0" u="none" strike="noStrike">
                          <a:solidFill>
                            <a:srgbClr val="000000"/>
                          </a:solidFill>
                          <a:effectLst/>
                          <a:latin typeface="Calibri" panose="020F0502020204030204" pitchFamily="34" charset="0"/>
                        </a:rPr>
                        <a:t>0.8%</a:t>
                      </a:r>
                    </a:p>
                  </a:txBody>
                  <a:tcPr marL="5611" marR="5611" marT="5611" marB="0" anchor="b">
                    <a:lnL>
                      <a:noFill/>
                    </a:lnL>
                    <a:lnR>
                      <a:noFill/>
                    </a:lnR>
                    <a:lnT>
                      <a:noFill/>
                    </a:lnT>
                    <a:lnB>
                      <a:noFill/>
                    </a:lnB>
                    <a:solidFill>
                      <a:srgbClr val="FBD0D3"/>
                    </a:solidFill>
                  </a:tcPr>
                </a:tc>
                <a:extLst>
                  <a:ext uri="{0D108BD9-81ED-4DB2-BD59-A6C34878D82A}">
                    <a16:rowId xmlns:a16="http://schemas.microsoft.com/office/drawing/2014/main" val="6555194"/>
                  </a:ext>
                </a:extLst>
              </a:tr>
              <a:tr h="168329">
                <a:tc>
                  <a:txBody>
                    <a:bodyPr/>
                    <a:lstStyle/>
                    <a:p>
                      <a:pPr algn="ctr" fontAlgn="b"/>
                      <a:r>
                        <a:rPr lang="en-US" sz="1000" b="1" i="0" u="none" strike="noStrike">
                          <a:solidFill>
                            <a:srgbClr val="000000"/>
                          </a:solidFill>
                          <a:effectLst/>
                          <a:latin typeface="Calibri" panose="020F0502020204030204" pitchFamily="34" charset="0"/>
                        </a:rPr>
                        <a:t>2009</a:t>
                      </a:r>
                    </a:p>
                  </a:txBody>
                  <a:tcPr marL="5611" marR="5611" marT="56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29.5%</a:t>
                      </a:r>
                    </a:p>
                  </a:txBody>
                  <a:tcPr marL="5611" marR="5611" marT="5611" marB="0" anchor="b">
                    <a:lnL w="6350" cap="flat" cmpd="sng" algn="ctr">
                      <a:solidFill>
                        <a:srgbClr val="000000"/>
                      </a:solidFill>
                      <a:prstDash val="solid"/>
                      <a:round/>
                      <a:headEnd type="none" w="med" len="med"/>
                      <a:tailEnd type="none" w="med" len="med"/>
                    </a:lnL>
                    <a:lnR>
                      <a:noFill/>
                    </a:lnR>
                    <a:lnT>
                      <a:noFill/>
                    </a:lnT>
                    <a:lnB>
                      <a:noFill/>
                    </a:lnB>
                    <a:solidFill>
                      <a:srgbClr val="FAB0B2"/>
                    </a:solidFill>
                  </a:tcPr>
                </a:tc>
                <a:tc>
                  <a:txBody>
                    <a:bodyPr/>
                    <a:lstStyle/>
                    <a:p>
                      <a:pPr algn="r" fontAlgn="b"/>
                      <a:r>
                        <a:rPr lang="en-US" sz="1000" b="0" i="0" u="none" strike="noStrike">
                          <a:solidFill>
                            <a:srgbClr val="000000"/>
                          </a:solidFill>
                          <a:effectLst/>
                          <a:latin typeface="Calibri" panose="020F0502020204030204" pitchFamily="34" charset="0"/>
                        </a:rPr>
                        <a:t>15.6%</a:t>
                      </a:r>
                    </a:p>
                  </a:txBody>
                  <a:tcPr marL="5611" marR="5611" marT="5611" marB="0" anchor="b">
                    <a:lnL>
                      <a:noFill/>
                    </a:lnL>
                    <a:lnR>
                      <a:noFill/>
                    </a:lnR>
                    <a:lnT>
                      <a:noFill/>
                    </a:lnT>
                    <a:lnB>
                      <a:noFill/>
                    </a:lnB>
                    <a:solidFill>
                      <a:srgbClr val="FA9C9E"/>
                    </a:solidFill>
                  </a:tcPr>
                </a:tc>
                <a:tc>
                  <a:txBody>
                    <a:bodyPr/>
                    <a:lstStyle/>
                    <a:p>
                      <a:pPr algn="r" fontAlgn="b"/>
                      <a:r>
                        <a:rPr lang="en-US" sz="1000" b="0" i="0" u="none" strike="noStrike">
                          <a:solidFill>
                            <a:srgbClr val="000000"/>
                          </a:solidFill>
                          <a:effectLst/>
                          <a:latin typeface="Calibri" panose="020F0502020204030204" pitchFamily="34" charset="0"/>
                        </a:rPr>
                        <a:t>23.6%</a:t>
                      </a:r>
                    </a:p>
                  </a:txBody>
                  <a:tcPr marL="5611" marR="5611" marT="5611" marB="0" anchor="b">
                    <a:lnL>
                      <a:noFill/>
                    </a:lnL>
                    <a:lnR>
                      <a:noFill/>
                    </a:lnR>
                    <a:lnT>
                      <a:noFill/>
                    </a:lnT>
                    <a:lnB>
                      <a:noFill/>
                    </a:lnB>
                    <a:solidFill>
                      <a:srgbClr val="FAA8AA"/>
                    </a:solidFill>
                  </a:tcPr>
                </a:tc>
                <a:tc>
                  <a:txBody>
                    <a:bodyPr/>
                    <a:lstStyle/>
                    <a:p>
                      <a:pPr algn="r" fontAlgn="b"/>
                      <a:r>
                        <a:rPr lang="en-US" sz="1000" b="0" i="0" u="none" strike="noStrike">
                          <a:solidFill>
                            <a:srgbClr val="000000"/>
                          </a:solidFill>
                          <a:effectLst/>
                          <a:latin typeface="Calibri" panose="020F0502020204030204" pitchFamily="34" charset="0"/>
                        </a:rPr>
                        <a:t>16.7%</a:t>
                      </a:r>
                    </a:p>
                  </a:txBody>
                  <a:tcPr marL="5611" marR="5611" marT="5611" marB="0" anchor="b">
                    <a:lnL>
                      <a:noFill/>
                    </a:lnL>
                    <a:lnR>
                      <a:noFill/>
                    </a:lnR>
                    <a:lnT>
                      <a:noFill/>
                    </a:lnT>
                    <a:lnB>
                      <a:noFill/>
                    </a:lnB>
                    <a:solidFill>
                      <a:srgbClr val="FAAFB1"/>
                    </a:solidFill>
                  </a:tcPr>
                </a:tc>
                <a:tc>
                  <a:txBody>
                    <a:bodyPr/>
                    <a:lstStyle/>
                    <a:p>
                      <a:pPr algn="r" fontAlgn="b"/>
                      <a:r>
                        <a:rPr lang="en-US" sz="1000" b="0" i="0" u="none" strike="noStrike">
                          <a:solidFill>
                            <a:srgbClr val="000000"/>
                          </a:solidFill>
                          <a:effectLst/>
                          <a:latin typeface="Calibri" panose="020F0502020204030204" pitchFamily="34" charset="0"/>
                        </a:rPr>
                        <a:t>11.0%</a:t>
                      </a:r>
                    </a:p>
                  </a:txBody>
                  <a:tcPr marL="5611" marR="5611" marT="5611" marB="0" anchor="b">
                    <a:lnL>
                      <a:noFill/>
                    </a:lnL>
                    <a:lnR>
                      <a:noFill/>
                    </a:lnR>
                    <a:lnT>
                      <a:noFill/>
                    </a:lnT>
                    <a:lnB>
                      <a:noFill/>
                    </a:lnB>
                    <a:solidFill>
                      <a:srgbClr val="FBC7C9"/>
                    </a:solidFill>
                  </a:tcPr>
                </a:tc>
                <a:tc>
                  <a:txBody>
                    <a:bodyPr/>
                    <a:lstStyle/>
                    <a:p>
                      <a:pPr algn="r" fontAlgn="b"/>
                      <a:r>
                        <a:rPr lang="en-US" sz="1000" b="0" i="0" u="none" strike="noStrike">
                          <a:solidFill>
                            <a:srgbClr val="000000"/>
                          </a:solidFill>
                          <a:effectLst/>
                          <a:latin typeface="Calibri" panose="020F0502020204030204" pitchFamily="34" charset="0"/>
                        </a:rPr>
                        <a:t>2.6%</a:t>
                      </a:r>
                    </a:p>
                  </a:txBody>
                  <a:tcPr marL="5611" marR="5611" marT="5611" marB="0" anchor="b">
                    <a:lnL>
                      <a:noFill/>
                    </a:lnL>
                    <a:lnR>
                      <a:noFill/>
                    </a:lnR>
                    <a:lnT>
                      <a:noFill/>
                    </a:lnT>
                    <a:lnB>
                      <a:noFill/>
                    </a:lnB>
                    <a:solidFill>
                      <a:srgbClr val="FAA4A6"/>
                    </a:solidFill>
                  </a:tcPr>
                </a:tc>
                <a:tc>
                  <a:txBody>
                    <a:bodyPr/>
                    <a:lstStyle/>
                    <a:p>
                      <a:pPr algn="r" fontAlgn="b"/>
                      <a:r>
                        <a:rPr lang="en-US" sz="1000" b="0" i="0" u="none" strike="noStrike">
                          <a:solidFill>
                            <a:srgbClr val="000000"/>
                          </a:solidFill>
                          <a:effectLst/>
                          <a:latin typeface="Calibri" panose="020F0502020204030204" pitchFamily="34" charset="0"/>
                        </a:rPr>
                        <a:t>0.9%</a:t>
                      </a:r>
                    </a:p>
                  </a:txBody>
                  <a:tcPr marL="5611" marR="5611" marT="5611" marB="0" anchor="b">
                    <a:lnL>
                      <a:noFill/>
                    </a:lnL>
                    <a:lnR>
                      <a:noFill/>
                    </a:lnR>
                    <a:lnT>
                      <a:noFill/>
                    </a:lnT>
                    <a:lnB>
                      <a:noFill/>
                    </a:lnB>
                    <a:solidFill>
                      <a:srgbClr val="FBC0C3"/>
                    </a:solidFill>
                  </a:tcPr>
                </a:tc>
                <a:extLst>
                  <a:ext uri="{0D108BD9-81ED-4DB2-BD59-A6C34878D82A}">
                    <a16:rowId xmlns:a16="http://schemas.microsoft.com/office/drawing/2014/main" val="3259826074"/>
                  </a:ext>
                </a:extLst>
              </a:tr>
              <a:tr h="168329">
                <a:tc>
                  <a:txBody>
                    <a:bodyPr/>
                    <a:lstStyle/>
                    <a:p>
                      <a:pPr algn="ctr" fontAlgn="b"/>
                      <a:r>
                        <a:rPr lang="en-US" sz="1000" b="1" i="0" u="none" strike="noStrike">
                          <a:solidFill>
                            <a:srgbClr val="000000"/>
                          </a:solidFill>
                          <a:effectLst/>
                          <a:latin typeface="Calibri" panose="020F0502020204030204" pitchFamily="34" charset="0"/>
                        </a:rPr>
                        <a:t>2010</a:t>
                      </a:r>
                    </a:p>
                  </a:txBody>
                  <a:tcPr marL="5611" marR="5611" marT="56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30.3%</a:t>
                      </a:r>
                    </a:p>
                  </a:txBody>
                  <a:tcPr marL="5611" marR="5611" marT="5611" marB="0" anchor="b">
                    <a:lnL w="6350" cap="flat" cmpd="sng" algn="ctr">
                      <a:solidFill>
                        <a:srgbClr val="000000"/>
                      </a:solidFill>
                      <a:prstDash val="solid"/>
                      <a:round/>
                      <a:headEnd type="none" w="med" len="med"/>
                      <a:tailEnd type="none" w="med" len="med"/>
                    </a:lnL>
                    <a:lnR>
                      <a:noFill/>
                    </a:lnR>
                    <a:lnT>
                      <a:noFill/>
                    </a:lnT>
                    <a:lnB>
                      <a:noFill/>
                    </a:lnB>
                    <a:solidFill>
                      <a:srgbClr val="FAA9AB"/>
                    </a:solidFill>
                  </a:tcPr>
                </a:tc>
                <a:tc>
                  <a:txBody>
                    <a:bodyPr/>
                    <a:lstStyle/>
                    <a:p>
                      <a:pPr algn="r" fontAlgn="b"/>
                      <a:r>
                        <a:rPr lang="en-US" sz="1000" b="0" i="0" u="none" strike="noStrike">
                          <a:solidFill>
                            <a:srgbClr val="000000"/>
                          </a:solidFill>
                          <a:effectLst/>
                          <a:latin typeface="Calibri" panose="020F0502020204030204" pitchFamily="34" charset="0"/>
                        </a:rPr>
                        <a:t>15.1%</a:t>
                      </a:r>
                    </a:p>
                  </a:txBody>
                  <a:tcPr marL="5611" marR="5611" marT="5611" marB="0" anchor="b">
                    <a:lnL>
                      <a:noFill/>
                    </a:lnL>
                    <a:lnR>
                      <a:noFill/>
                    </a:lnR>
                    <a:lnT>
                      <a:noFill/>
                    </a:lnT>
                    <a:lnB>
                      <a:noFill/>
                    </a:lnB>
                    <a:solidFill>
                      <a:srgbClr val="FBB9BC"/>
                    </a:solidFill>
                  </a:tcPr>
                </a:tc>
                <a:tc>
                  <a:txBody>
                    <a:bodyPr/>
                    <a:lstStyle/>
                    <a:p>
                      <a:pPr algn="r" fontAlgn="b"/>
                      <a:r>
                        <a:rPr lang="en-US" sz="1000" b="0" i="0" u="none" strike="noStrike">
                          <a:solidFill>
                            <a:srgbClr val="000000"/>
                          </a:solidFill>
                          <a:effectLst/>
                          <a:latin typeface="Calibri" panose="020F0502020204030204" pitchFamily="34" charset="0"/>
                        </a:rPr>
                        <a:t>23.3%</a:t>
                      </a:r>
                    </a:p>
                  </a:txBody>
                  <a:tcPr marL="5611" marR="5611" marT="5611" marB="0" anchor="b">
                    <a:lnL>
                      <a:noFill/>
                    </a:lnL>
                    <a:lnR>
                      <a:noFill/>
                    </a:lnR>
                    <a:lnT>
                      <a:noFill/>
                    </a:lnT>
                    <a:lnB>
                      <a:noFill/>
                    </a:lnB>
                    <a:solidFill>
                      <a:srgbClr val="FBB9BC"/>
                    </a:solidFill>
                  </a:tcPr>
                </a:tc>
                <a:tc>
                  <a:txBody>
                    <a:bodyPr/>
                    <a:lstStyle/>
                    <a:p>
                      <a:pPr algn="r" fontAlgn="b"/>
                      <a:r>
                        <a:rPr lang="en-US" sz="1000" b="0" i="0" u="none" strike="noStrike">
                          <a:solidFill>
                            <a:srgbClr val="000000"/>
                          </a:solidFill>
                          <a:effectLst/>
                          <a:latin typeface="Calibri" panose="020F0502020204030204" pitchFamily="34" charset="0"/>
                        </a:rPr>
                        <a:t>16.9%</a:t>
                      </a:r>
                    </a:p>
                  </a:txBody>
                  <a:tcPr marL="5611" marR="5611" marT="5611" marB="0" anchor="b">
                    <a:lnL>
                      <a:noFill/>
                    </a:lnL>
                    <a:lnR>
                      <a:noFill/>
                    </a:lnR>
                    <a:lnT>
                      <a:noFill/>
                    </a:lnT>
                    <a:lnB>
                      <a:noFill/>
                    </a:lnB>
                    <a:solidFill>
                      <a:srgbClr val="FAABAE"/>
                    </a:solidFill>
                  </a:tcPr>
                </a:tc>
                <a:tc>
                  <a:txBody>
                    <a:bodyPr/>
                    <a:lstStyle/>
                    <a:p>
                      <a:pPr algn="r" fontAlgn="b"/>
                      <a:r>
                        <a:rPr lang="en-US" sz="1000" b="0" i="0" u="none" strike="noStrike">
                          <a:solidFill>
                            <a:srgbClr val="000000"/>
                          </a:solidFill>
                          <a:effectLst/>
                          <a:latin typeface="Calibri" panose="020F0502020204030204" pitchFamily="34" charset="0"/>
                        </a:rPr>
                        <a:t>11.4%</a:t>
                      </a:r>
                    </a:p>
                  </a:txBody>
                  <a:tcPr marL="5611" marR="5611" marT="5611" marB="0" anchor="b">
                    <a:lnL>
                      <a:noFill/>
                    </a:lnL>
                    <a:lnR>
                      <a:noFill/>
                    </a:lnR>
                    <a:lnT>
                      <a:noFill/>
                    </a:lnT>
                    <a:lnB>
                      <a:noFill/>
                    </a:lnB>
                    <a:solidFill>
                      <a:srgbClr val="FBBEC1"/>
                    </a:solidFill>
                  </a:tcPr>
                </a:tc>
                <a:tc>
                  <a:txBody>
                    <a:bodyPr/>
                    <a:lstStyle/>
                    <a:p>
                      <a:pPr algn="r" fontAlgn="b"/>
                      <a:r>
                        <a:rPr lang="en-US" sz="1000" b="0" i="0" u="none" strike="noStrike">
                          <a:solidFill>
                            <a:srgbClr val="000000"/>
                          </a:solidFill>
                          <a:effectLst/>
                          <a:latin typeface="Calibri" panose="020F0502020204030204" pitchFamily="34" charset="0"/>
                        </a:rPr>
                        <a:t>2.5%</a:t>
                      </a:r>
                    </a:p>
                  </a:txBody>
                  <a:tcPr marL="5611" marR="5611" marT="5611" marB="0" anchor="b">
                    <a:lnL>
                      <a:noFill/>
                    </a:lnL>
                    <a:lnR>
                      <a:noFill/>
                    </a:lnR>
                    <a:lnT>
                      <a:noFill/>
                    </a:lnT>
                    <a:lnB>
                      <a:noFill/>
                    </a:lnB>
                    <a:solidFill>
                      <a:srgbClr val="FAAEB1"/>
                    </a:solidFill>
                  </a:tcPr>
                </a:tc>
                <a:tc>
                  <a:txBody>
                    <a:bodyPr/>
                    <a:lstStyle/>
                    <a:p>
                      <a:pPr algn="r" fontAlgn="b"/>
                      <a:r>
                        <a:rPr lang="en-US" sz="1000" b="0" i="0" u="none" strike="noStrike">
                          <a:solidFill>
                            <a:srgbClr val="000000"/>
                          </a:solidFill>
                          <a:effectLst/>
                          <a:latin typeface="Calibri" panose="020F0502020204030204" pitchFamily="34" charset="0"/>
                        </a:rPr>
                        <a:t>0.7%</a:t>
                      </a:r>
                    </a:p>
                  </a:txBody>
                  <a:tcPr marL="5611" marR="5611" marT="5611" marB="0" anchor="b">
                    <a:lnL>
                      <a:noFill/>
                    </a:lnL>
                    <a:lnR>
                      <a:noFill/>
                    </a:lnR>
                    <a:lnT>
                      <a:noFill/>
                    </a:lnT>
                    <a:lnB>
                      <a:noFill/>
                    </a:lnB>
                    <a:solidFill>
                      <a:srgbClr val="FCDADD"/>
                    </a:solidFill>
                  </a:tcPr>
                </a:tc>
                <a:extLst>
                  <a:ext uri="{0D108BD9-81ED-4DB2-BD59-A6C34878D82A}">
                    <a16:rowId xmlns:a16="http://schemas.microsoft.com/office/drawing/2014/main" val="3128212758"/>
                  </a:ext>
                </a:extLst>
              </a:tr>
              <a:tr h="168329">
                <a:tc>
                  <a:txBody>
                    <a:bodyPr/>
                    <a:lstStyle/>
                    <a:p>
                      <a:pPr algn="ctr" fontAlgn="b"/>
                      <a:r>
                        <a:rPr lang="en-US" sz="1000" b="1" i="0" u="none" strike="noStrike">
                          <a:solidFill>
                            <a:srgbClr val="000000"/>
                          </a:solidFill>
                          <a:effectLst/>
                          <a:latin typeface="Calibri" panose="020F0502020204030204" pitchFamily="34" charset="0"/>
                        </a:rPr>
                        <a:t>2011</a:t>
                      </a:r>
                    </a:p>
                  </a:txBody>
                  <a:tcPr marL="5611" marR="5611" marT="56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29.7%</a:t>
                      </a:r>
                    </a:p>
                  </a:txBody>
                  <a:tcPr marL="5611" marR="5611" marT="5611" marB="0" anchor="b">
                    <a:lnL w="6350" cap="flat" cmpd="sng" algn="ctr">
                      <a:solidFill>
                        <a:srgbClr val="000000"/>
                      </a:solidFill>
                      <a:prstDash val="solid"/>
                      <a:round/>
                      <a:headEnd type="none" w="med" len="med"/>
                      <a:tailEnd type="none" w="med" len="med"/>
                    </a:lnL>
                    <a:lnR>
                      <a:noFill/>
                    </a:lnR>
                    <a:lnT>
                      <a:noFill/>
                    </a:lnT>
                    <a:lnB>
                      <a:noFill/>
                    </a:lnB>
                    <a:solidFill>
                      <a:srgbClr val="FAAEB1"/>
                    </a:solidFill>
                  </a:tcPr>
                </a:tc>
                <a:tc>
                  <a:txBody>
                    <a:bodyPr/>
                    <a:lstStyle/>
                    <a:p>
                      <a:pPr algn="r" fontAlgn="b"/>
                      <a:r>
                        <a:rPr lang="en-US" sz="1000" b="0" i="0" u="none" strike="noStrike">
                          <a:solidFill>
                            <a:srgbClr val="000000"/>
                          </a:solidFill>
                          <a:effectLst/>
                          <a:latin typeface="Calibri" panose="020F0502020204030204" pitchFamily="34" charset="0"/>
                        </a:rPr>
                        <a:t>15.7%</a:t>
                      </a:r>
                    </a:p>
                  </a:txBody>
                  <a:tcPr marL="5611" marR="5611" marT="5611" marB="0" anchor="b">
                    <a:lnL>
                      <a:noFill/>
                    </a:lnL>
                    <a:lnR>
                      <a:noFill/>
                    </a:lnR>
                    <a:lnT>
                      <a:noFill/>
                    </a:lnT>
                    <a:lnB>
                      <a:noFill/>
                    </a:lnB>
                    <a:solidFill>
                      <a:srgbClr val="FA9699"/>
                    </a:solidFill>
                  </a:tcPr>
                </a:tc>
                <a:tc>
                  <a:txBody>
                    <a:bodyPr/>
                    <a:lstStyle/>
                    <a:p>
                      <a:pPr algn="r" fontAlgn="b"/>
                      <a:r>
                        <a:rPr lang="en-US" sz="1000" b="0" i="0" u="none" strike="noStrike">
                          <a:solidFill>
                            <a:srgbClr val="000000"/>
                          </a:solidFill>
                          <a:effectLst/>
                          <a:latin typeface="Calibri" panose="020F0502020204030204" pitchFamily="34" charset="0"/>
                        </a:rPr>
                        <a:t>23.7%</a:t>
                      </a:r>
                    </a:p>
                  </a:txBody>
                  <a:tcPr marL="5611" marR="5611" marT="5611" marB="0" anchor="b">
                    <a:lnL>
                      <a:noFill/>
                    </a:lnL>
                    <a:lnR>
                      <a:noFill/>
                    </a:lnR>
                    <a:lnT>
                      <a:noFill/>
                    </a:lnT>
                    <a:lnB>
                      <a:noFill/>
                    </a:lnB>
                    <a:solidFill>
                      <a:srgbClr val="FAA6A8"/>
                    </a:solidFill>
                  </a:tcPr>
                </a:tc>
                <a:tc>
                  <a:txBody>
                    <a:bodyPr/>
                    <a:lstStyle/>
                    <a:p>
                      <a:pPr algn="r" fontAlgn="b"/>
                      <a:r>
                        <a:rPr lang="en-US" sz="1000" b="0" i="0" u="none" strike="noStrike">
                          <a:solidFill>
                            <a:srgbClr val="000000"/>
                          </a:solidFill>
                          <a:effectLst/>
                          <a:latin typeface="Calibri" panose="020F0502020204030204" pitchFamily="34" charset="0"/>
                        </a:rPr>
                        <a:t>16.5%</a:t>
                      </a:r>
                    </a:p>
                  </a:txBody>
                  <a:tcPr marL="5611" marR="5611" marT="5611" marB="0" anchor="b">
                    <a:lnL>
                      <a:noFill/>
                    </a:lnL>
                    <a:lnR>
                      <a:noFill/>
                    </a:lnR>
                    <a:lnT>
                      <a:noFill/>
                    </a:lnT>
                    <a:lnB>
                      <a:noFill/>
                    </a:lnB>
                    <a:solidFill>
                      <a:srgbClr val="FBB4B6"/>
                    </a:solidFill>
                  </a:tcPr>
                </a:tc>
                <a:tc>
                  <a:txBody>
                    <a:bodyPr/>
                    <a:lstStyle/>
                    <a:p>
                      <a:pPr algn="r" fontAlgn="b"/>
                      <a:r>
                        <a:rPr lang="en-US" sz="1000" b="0" i="0" u="none" strike="noStrike">
                          <a:solidFill>
                            <a:srgbClr val="000000"/>
                          </a:solidFill>
                          <a:effectLst/>
                          <a:latin typeface="Calibri" panose="020F0502020204030204" pitchFamily="34" charset="0"/>
                        </a:rPr>
                        <a:t>11.1%</a:t>
                      </a:r>
                    </a:p>
                  </a:txBody>
                  <a:tcPr marL="5611" marR="5611" marT="5611" marB="0" anchor="b">
                    <a:lnL>
                      <a:noFill/>
                    </a:lnL>
                    <a:lnR>
                      <a:noFill/>
                    </a:lnR>
                    <a:lnT>
                      <a:noFill/>
                    </a:lnT>
                    <a:lnB>
                      <a:noFill/>
                    </a:lnB>
                    <a:solidFill>
                      <a:srgbClr val="FBC4C7"/>
                    </a:solidFill>
                  </a:tcPr>
                </a:tc>
                <a:tc>
                  <a:txBody>
                    <a:bodyPr/>
                    <a:lstStyle/>
                    <a:p>
                      <a:pPr algn="r" fontAlgn="b"/>
                      <a:r>
                        <a:rPr lang="en-US" sz="1000" b="0" i="0" u="none" strike="noStrike">
                          <a:solidFill>
                            <a:srgbClr val="000000"/>
                          </a:solidFill>
                          <a:effectLst/>
                          <a:latin typeface="Calibri" panose="020F0502020204030204" pitchFamily="34" charset="0"/>
                        </a:rPr>
                        <a:t>2.4%</a:t>
                      </a:r>
                    </a:p>
                  </a:txBody>
                  <a:tcPr marL="5611" marR="5611" marT="5611" marB="0" anchor="b">
                    <a:lnL>
                      <a:noFill/>
                    </a:lnL>
                    <a:lnR>
                      <a:noFill/>
                    </a:lnR>
                    <a:lnT>
                      <a:noFill/>
                    </a:lnT>
                    <a:lnB>
                      <a:noFill/>
                    </a:lnB>
                    <a:solidFill>
                      <a:srgbClr val="FBB4B7"/>
                    </a:solidFill>
                  </a:tcPr>
                </a:tc>
                <a:tc>
                  <a:txBody>
                    <a:bodyPr/>
                    <a:lstStyle/>
                    <a:p>
                      <a:pPr algn="r" fontAlgn="b"/>
                      <a:r>
                        <a:rPr lang="en-US" sz="1000" b="0" i="0" u="none" strike="noStrike">
                          <a:solidFill>
                            <a:srgbClr val="000000"/>
                          </a:solidFill>
                          <a:effectLst/>
                          <a:latin typeface="Calibri" panose="020F0502020204030204" pitchFamily="34" charset="0"/>
                        </a:rPr>
                        <a:t>1.0%</a:t>
                      </a:r>
                    </a:p>
                  </a:txBody>
                  <a:tcPr marL="5611" marR="5611" marT="5611" marB="0" anchor="b">
                    <a:lnL>
                      <a:noFill/>
                    </a:lnL>
                    <a:lnR>
                      <a:noFill/>
                    </a:lnR>
                    <a:lnT>
                      <a:noFill/>
                    </a:lnT>
                    <a:lnB>
                      <a:noFill/>
                    </a:lnB>
                    <a:solidFill>
                      <a:srgbClr val="FBB4B7"/>
                    </a:solidFill>
                  </a:tcPr>
                </a:tc>
                <a:extLst>
                  <a:ext uri="{0D108BD9-81ED-4DB2-BD59-A6C34878D82A}">
                    <a16:rowId xmlns:a16="http://schemas.microsoft.com/office/drawing/2014/main" val="2879007118"/>
                  </a:ext>
                </a:extLst>
              </a:tr>
              <a:tr h="168329">
                <a:tc>
                  <a:txBody>
                    <a:bodyPr/>
                    <a:lstStyle/>
                    <a:p>
                      <a:pPr algn="ctr" fontAlgn="b"/>
                      <a:r>
                        <a:rPr lang="en-US" sz="1000" b="1" i="0" u="none" strike="noStrike">
                          <a:solidFill>
                            <a:srgbClr val="000000"/>
                          </a:solidFill>
                          <a:effectLst/>
                          <a:latin typeface="Calibri" panose="020F0502020204030204" pitchFamily="34" charset="0"/>
                        </a:rPr>
                        <a:t>2012</a:t>
                      </a:r>
                    </a:p>
                  </a:txBody>
                  <a:tcPr marL="5611" marR="5611" marT="56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29.8%</a:t>
                      </a:r>
                    </a:p>
                  </a:txBody>
                  <a:tcPr marL="5611" marR="5611" marT="5611" marB="0" anchor="b">
                    <a:lnL w="6350" cap="flat" cmpd="sng" algn="ctr">
                      <a:solidFill>
                        <a:srgbClr val="000000"/>
                      </a:solidFill>
                      <a:prstDash val="solid"/>
                      <a:round/>
                      <a:headEnd type="none" w="med" len="med"/>
                      <a:tailEnd type="none" w="med" len="med"/>
                    </a:lnL>
                    <a:lnR>
                      <a:noFill/>
                    </a:lnR>
                    <a:lnT>
                      <a:noFill/>
                    </a:lnT>
                    <a:lnB>
                      <a:noFill/>
                    </a:lnB>
                    <a:solidFill>
                      <a:srgbClr val="FAADAF"/>
                    </a:solidFill>
                  </a:tcPr>
                </a:tc>
                <a:tc>
                  <a:txBody>
                    <a:bodyPr/>
                    <a:lstStyle/>
                    <a:p>
                      <a:pPr algn="r" fontAlgn="b"/>
                      <a:r>
                        <a:rPr lang="en-US" sz="1000" b="0" i="0" u="none" strike="noStrike">
                          <a:solidFill>
                            <a:srgbClr val="000000"/>
                          </a:solidFill>
                          <a:effectLst/>
                          <a:latin typeface="Calibri" panose="020F0502020204030204" pitchFamily="34" charset="0"/>
                        </a:rPr>
                        <a:t>15.5%</a:t>
                      </a:r>
                    </a:p>
                  </a:txBody>
                  <a:tcPr marL="5611" marR="5611" marT="5611" marB="0" anchor="b">
                    <a:lnL>
                      <a:noFill/>
                    </a:lnL>
                    <a:lnR>
                      <a:noFill/>
                    </a:lnR>
                    <a:lnT>
                      <a:noFill/>
                    </a:lnT>
                    <a:lnB>
                      <a:noFill/>
                    </a:lnB>
                    <a:solidFill>
                      <a:srgbClr val="FAA1A3"/>
                    </a:solidFill>
                  </a:tcPr>
                </a:tc>
                <a:tc>
                  <a:txBody>
                    <a:bodyPr/>
                    <a:lstStyle/>
                    <a:p>
                      <a:pPr algn="r" fontAlgn="b"/>
                      <a:r>
                        <a:rPr lang="en-US" sz="1000" b="0" i="0" u="none" strike="noStrike">
                          <a:solidFill>
                            <a:srgbClr val="000000"/>
                          </a:solidFill>
                          <a:effectLst/>
                          <a:latin typeface="Calibri" panose="020F0502020204030204" pitchFamily="34" charset="0"/>
                        </a:rPr>
                        <a:t>22.6%</a:t>
                      </a:r>
                    </a:p>
                  </a:txBody>
                  <a:tcPr marL="5611" marR="5611" marT="5611" marB="0" anchor="b">
                    <a:lnL>
                      <a:noFill/>
                    </a:lnL>
                    <a:lnR>
                      <a:noFill/>
                    </a:lnR>
                    <a:lnT>
                      <a:noFill/>
                    </a:lnT>
                    <a:lnB>
                      <a:noFill/>
                    </a:lnB>
                    <a:solidFill>
                      <a:srgbClr val="FCD8DB"/>
                    </a:solidFill>
                  </a:tcPr>
                </a:tc>
                <a:tc>
                  <a:txBody>
                    <a:bodyPr/>
                    <a:lstStyle/>
                    <a:p>
                      <a:pPr algn="r" fontAlgn="b"/>
                      <a:r>
                        <a:rPr lang="en-US" sz="1000" b="0" i="0" u="none" strike="noStrike">
                          <a:solidFill>
                            <a:srgbClr val="000000"/>
                          </a:solidFill>
                          <a:effectLst/>
                          <a:latin typeface="Calibri" panose="020F0502020204030204" pitchFamily="34" charset="0"/>
                        </a:rPr>
                        <a:t>17.0%</a:t>
                      </a:r>
                    </a:p>
                  </a:txBody>
                  <a:tcPr marL="5611" marR="5611" marT="5611" marB="0" anchor="b">
                    <a:lnL>
                      <a:noFill/>
                    </a:lnL>
                    <a:lnR>
                      <a:noFill/>
                    </a:lnR>
                    <a:lnT>
                      <a:noFill/>
                    </a:lnT>
                    <a:lnB>
                      <a:noFill/>
                    </a:lnB>
                    <a:solidFill>
                      <a:srgbClr val="FAA8AA"/>
                    </a:solidFill>
                  </a:tcPr>
                </a:tc>
                <a:tc>
                  <a:txBody>
                    <a:bodyPr/>
                    <a:lstStyle/>
                    <a:p>
                      <a:pPr algn="r" fontAlgn="b"/>
                      <a:r>
                        <a:rPr lang="en-US" sz="1000" b="0" i="0" u="none" strike="noStrike">
                          <a:solidFill>
                            <a:srgbClr val="000000"/>
                          </a:solidFill>
                          <a:effectLst/>
                          <a:latin typeface="Calibri" panose="020F0502020204030204" pitchFamily="34" charset="0"/>
                        </a:rPr>
                        <a:t>11.5%</a:t>
                      </a:r>
                    </a:p>
                  </a:txBody>
                  <a:tcPr marL="5611" marR="5611" marT="5611" marB="0" anchor="b">
                    <a:lnL>
                      <a:noFill/>
                    </a:lnL>
                    <a:lnR>
                      <a:noFill/>
                    </a:lnR>
                    <a:lnT>
                      <a:noFill/>
                    </a:lnT>
                    <a:lnB>
                      <a:noFill/>
                    </a:lnB>
                    <a:solidFill>
                      <a:srgbClr val="FBBBBE"/>
                    </a:solidFill>
                  </a:tcPr>
                </a:tc>
                <a:tc>
                  <a:txBody>
                    <a:bodyPr/>
                    <a:lstStyle/>
                    <a:p>
                      <a:pPr algn="r" fontAlgn="b"/>
                      <a:r>
                        <a:rPr lang="en-US" sz="1000" b="0" i="0" u="none" strike="noStrike">
                          <a:solidFill>
                            <a:srgbClr val="000000"/>
                          </a:solidFill>
                          <a:effectLst/>
                          <a:latin typeface="Calibri" panose="020F0502020204030204" pitchFamily="34" charset="0"/>
                        </a:rPr>
                        <a:t>2.7%</a:t>
                      </a:r>
                    </a:p>
                  </a:txBody>
                  <a:tcPr marL="5611" marR="5611" marT="5611" marB="0" anchor="b">
                    <a:lnL>
                      <a:noFill/>
                    </a:lnL>
                    <a:lnR>
                      <a:noFill/>
                    </a:lnR>
                    <a:lnT>
                      <a:noFill/>
                    </a:lnT>
                    <a:lnB>
                      <a:noFill/>
                    </a:lnB>
                    <a:solidFill>
                      <a:srgbClr val="FA9FA2"/>
                    </a:solidFill>
                  </a:tcPr>
                </a:tc>
                <a:tc>
                  <a:txBody>
                    <a:bodyPr/>
                    <a:lstStyle/>
                    <a:p>
                      <a:pPr algn="r" fontAlgn="b"/>
                      <a:r>
                        <a:rPr lang="en-US" sz="1000" b="0" i="0" u="none" strike="noStrike">
                          <a:solidFill>
                            <a:srgbClr val="000000"/>
                          </a:solidFill>
                          <a:effectLst/>
                          <a:latin typeface="Calibri" panose="020F0502020204030204" pitchFamily="34" charset="0"/>
                        </a:rPr>
                        <a:t>0.8%</a:t>
                      </a:r>
                    </a:p>
                  </a:txBody>
                  <a:tcPr marL="5611" marR="5611" marT="5611" marB="0" anchor="b">
                    <a:lnL>
                      <a:noFill/>
                    </a:lnL>
                    <a:lnR>
                      <a:noFill/>
                    </a:lnR>
                    <a:lnT>
                      <a:noFill/>
                    </a:lnT>
                    <a:lnB>
                      <a:noFill/>
                    </a:lnB>
                    <a:solidFill>
                      <a:srgbClr val="FBC6C9"/>
                    </a:solidFill>
                  </a:tcPr>
                </a:tc>
                <a:extLst>
                  <a:ext uri="{0D108BD9-81ED-4DB2-BD59-A6C34878D82A}">
                    <a16:rowId xmlns:a16="http://schemas.microsoft.com/office/drawing/2014/main" val="167347430"/>
                  </a:ext>
                </a:extLst>
              </a:tr>
              <a:tr h="168329">
                <a:tc>
                  <a:txBody>
                    <a:bodyPr/>
                    <a:lstStyle/>
                    <a:p>
                      <a:pPr algn="ctr" fontAlgn="b"/>
                      <a:r>
                        <a:rPr lang="en-US" sz="1000" b="1" i="0" u="none" strike="noStrike">
                          <a:solidFill>
                            <a:srgbClr val="000000"/>
                          </a:solidFill>
                          <a:effectLst/>
                          <a:latin typeface="Calibri" panose="020F0502020204030204" pitchFamily="34" charset="0"/>
                        </a:rPr>
                        <a:t>2013</a:t>
                      </a:r>
                    </a:p>
                  </a:txBody>
                  <a:tcPr marL="5611" marR="5611" marT="56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27.7%</a:t>
                      </a:r>
                    </a:p>
                  </a:txBody>
                  <a:tcPr marL="5611" marR="5611" marT="5611" marB="0" anchor="b">
                    <a:lnL w="6350" cap="flat" cmpd="sng" algn="ctr">
                      <a:solidFill>
                        <a:srgbClr val="000000"/>
                      </a:solidFill>
                      <a:prstDash val="solid"/>
                      <a:round/>
                      <a:headEnd type="none" w="med" len="med"/>
                      <a:tailEnd type="none" w="med" len="med"/>
                    </a:lnL>
                    <a:lnR>
                      <a:noFill/>
                    </a:lnR>
                    <a:lnT>
                      <a:noFill/>
                    </a:lnT>
                    <a:lnB>
                      <a:noFill/>
                    </a:lnB>
                    <a:solidFill>
                      <a:srgbClr val="FBC0C3"/>
                    </a:solidFill>
                  </a:tcPr>
                </a:tc>
                <a:tc>
                  <a:txBody>
                    <a:bodyPr/>
                    <a:lstStyle/>
                    <a:p>
                      <a:pPr algn="r" fontAlgn="b"/>
                      <a:r>
                        <a:rPr lang="en-US" sz="1000" b="0" i="0" u="none" strike="noStrike">
                          <a:solidFill>
                            <a:srgbClr val="000000"/>
                          </a:solidFill>
                          <a:effectLst/>
                          <a:latin typeface="Calibri" panose="020F0502020204030204" pitchFamily="34" charset="0"/>
                        </a:rPr>
                        <a:t>15.5%</a:t>
                      </a:r>
                    </a:p>
                  </a:txBody>
                  <a:tcPr marL="5611" marR="5611" marT="5611" marB="0" anchor="b">
                    <a:lnL>
                      <a:noFill/>
                    </a:lnL>
                    <a:lnR>
                      <a:noFill/>
                    </a:lnR>
                    <a:lnT>
                      <a:noFill/>
                    </a:lnT>
                    <a:lnB>
                      <a:noFill/>
                    </a:lnB>
                    <a:solidFill>
                      <a:srgbClr val="FAA2A4"/>
                    </a:solidFill>
                  </a:tcPr>
                </a:tc>
                <a:tc>
                  <a:txBody>
                    <a:bodyPr/>
                    <a:lstStyle/>
                    <a:p>
                      <a:pPr algn="r" fontAlgn="b"/>
                      <a:r>
                        <a:rPr lang="en-US" sz="1000" b="0" i="0" u="none" strike="noStrike">
                          <a:solidFill>
                            <a:srgbClr val="000000"/>
                          </a:solidFill>
                          <a:effectLst/>
                          <a:latin typeface="Calibri" panose="020F0502020204030204" pitchFamily="34" charset="0"/>
                        </a:rPr>
                        <a:t>23.9%</a:t>
                      </a:r>
                    </a:p>
                  </a:txBody>
                  <a:tcPr marL="5611" marR="5611" marT="5611" marB="0" anchor="b">
                    <a:lnL>
                      <a:noFill/>
                    </a:lnL>
                    <a:lnR>
                      <a:noFill/>
                    </a:lnR>
                    <a:lnT>
                      <a:noFill/>
                    </a:lnT>
                    <a:lnB>
                      <a:noFill/>
                    </a:lnB>
                    <a:solidFill>
                      <a:srgbClr val="FA9D9F"/>
                    </a:solidFill>
                  </a:tcPr>
                </a:tc>
                <a:tc>
                  <a:txBody>
                    <a:bodyPr/>
                    <a:lstStyle/>
                    <a:p>
                      <a:pPr algn="r" fontAlgn="b"/>
                      <a:r>
                        <a:rPr lang="en-US" sz="1000" b="0" i="0" u="none" strike="noStrike">
                          <a:solidFill>
                            <a:srgbClr val="000000"/>
                          </a:solidFill>
                          <a:effectLst/>
                          <a:latin typeface="Calibri" panose="020F0502020204030204" pitchFamily="34" charset="0"/>
                        </a:rPr>
                        <a:t>17.2%</a:t>
                      </a:r>
                    </a:p>
                  </a:txBody>
                  <a:tcPr marL="5611" marR="5611" marT="5611" marB="0" anchor="b">
                    <a:lnL>
                      <a:noFill/>
                    </a:lnL>
                    <a:lnR>
                      <a:noFill/>
                    </a:lnR>
                    <a:lnT>
                      <a:noFill/>
                    </a:lnT>
                    <a:lnB>
                      <a:noFill/>
                    </a:lnB>
                    <a:solidFill>
                      <a:srgbClr val="FAA3A6"/>
                    </a:solidFill>
                  </a:tcPr>
                </a:tc>
                <a:tc>
                  <a:txBody>
                    <a:bodyPr/>
                    <a:lstStyle/>
                    <a:p>
                      <a:pPr algn="r" fontAlgn="b"/>
                      <a:r>
                        <a:rPr lang="en-US" sz="1000" b="0" i="0" u="none" strike="noStrike">
                          <a:solidFill>
                            <a:srgbClr val="000000"/>
                          </a:solidFill>
                          <a:effectLst/>
                          <a:latin typeface="Calibri" panose="020F0502020204030204" pitchFamily="34" charset="0"/>
                        </a:rPr>
                        <a:t>12.2%</a:t>
                      </a:r>
                    </a:p>
                  </a:txBody>
                  <a:tcPr marL="5611" marR="5611" marT="5611" marB="0" anchor="b">
                    <a:lnL>
                      <a:noFill/>
                    </a:lnL>
                    <a:lnR>
                      <a:noFill/>
                    </a:lnR>
                    <a:lnT>
                      <a:noFill/>
                    </a:lnT>
                    <a:lnB>
                      <a:noFill/>
                    </a:lnB>
                    <a:solidFill>
                      <a:srgbClr val="FAA8AB"/>
                    </a:solidFill>
                  </a:tcPr>
                </a:tc>
                <a:tc>
                  <a:txBody>
                    <a:bodyPr/>
                    <a:lstStyle/>
                    <a:p>
                      <a:pPr algn="r" fontAlgn="b"/>
                      <a:r>
                        <a:rPr lang="en-US" sz="1000" b="0" i="0" u="none" strike="noStrike">
                          <a:solidFill>
                            <a:srgbClr val="000000"/>
                          </a:solidFill>
                          <a:effectLst/>
                          <a:latin typeface="Calibri" panose="020F0502020204030204" pitchFamily="34" charset="0"/>
                        </a:rPr>
                        <a:t>2.6%</a:t>
                      </a:r>
                    </a:p>
                  </a:txBody>
                  <a:tcPr marL="5611" marR="5611" marT="5611" marB="0" anchor="b">
                    <a:lnL>
                      <a:noFill/>
                    </a:lnL>
                    <a:lnR>
                      <a:noFill/>
                    </a:lnR>
                    <a:lnT>
                      <a:noFill/>
                    </a:lnT>
                    <a:lnB>
                      <a:noFill/>
                    </a:lnB>
                    <a:solidFill>
                      <a:srgbClr val="FAA4A7"/>
                    </a:solidFill>
                  </a:tcPr>
                </a:tc>
                <a:tc>
                  <a:txBody>
                    <a:bodyPr/>
                    <a:lstStyle/>
                    <a:p>
                      <a:pPr algn="r" fontAlgn="b"/>
                      <a:r>
                        <a:rPr lang="en-US" sz="1000" b="0" i="0" u="none" strike="noStrike">
                          <a:solidFill>
                            <a:srgbClr val="000000"/>
                          </a:solidFill>
                          <a:effectLst/>
                          <a:latin typeface="Calibri" panose="020F0502020204030204" pitchFamily="34" charset="0"/>
                        </a:rPr>
                        <a:t>0.8%</a:t>
                      </a:r>
                    </a:p>
                  </a:txBody>
                  <a:tcPr marL="5611" marR="5611" marT="5611" marB="0" anchor="b">
                    <a:lnL>
                      <a:noFill/>
                    </a:lnL>
                    <a:lnR>
                      <a:noFill/>
                    </a:lnR>
                    <a:lnT>
                      <a:noFill/>
                    </a:lnT>
                    <a:lnB>
                      <a:noFill/>
                    </a:lnB>
                    <a:solidFill>
                      <a:srgbClr val="FBCBCE"/>
                    </a:solidFill>
                  </a:tcPr>
                </a:tc>
                <a:extLst>
                  <a:ext uri="{0D108BD9-81ED-4DB2-BD59-A6C34878D82A}">
                    <a16:rowId xmlns:a16="http://schemas.microsoft.com/office/drawing/2014/main" val="2558720349"/>
                  </a:ext>
                </a:extLst>
              </a:tr>
              <a:tr h="168329">
                <a:tc>
                  <a:txBody>
                    <a:bodyPr/>
                    <a:lstStyle/>
                    <a:p>
                      <a:pPr algn="ctr" fontAlgn="b"/>
                      <a:r>
                        <a:rPr lang="en-US" sz="1000" b="1" i="0" u="none" strike="noStrike">
                          <a:solidFill>
                            <a:srgbClr val="000000"/>
                          </a:solidFill>
                          <a:effectLst/>
                          <a:latin typeface="Calibri" panose="020F0502020204030204" pitchFamily="34" charset="0"/>
                        </a:rPr>
                        <a:t>2014</a:t>
                      </a:r>
                    </a:p>
                  </a:txBody>
                  <a:tcPr marL="5611" marR="5611" marT="56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28.6%</a:t>
                      </a:r>
                    </a:p>
                  </a:txBody>
                  <a:tcPr marL="5611" marR="5611" marT="5611" marB="0" anchor="b">
                    <a:lnL w="6350" cap="flat" cmpd="sng" algn="ctr">
                      <a:solidFill>
                        <a:srgbClr val="000000"/>
                      </a:solidFill>
                      <a:prstDash val="solid"/>
                      <a:round/>
                      <a:headEnd type="none" w="med" len="med"/>
                      <a:tailEnd type="none" w="med" len="med"/>
                    </a:lnL>
                    <a:lnR>
                      <a:noFill/>
                    </a:lnR>
                    <a:lnT>
                      <a:noFill/>
                    </a:lnT>
                    <a:lnB>
                      <a:noFill/>
                    </a:lnB>
                    <a:solidFill>
                      <a:srgbClr val="FBB8BA"/>
                    </a:solidFill>
                  </a:tcPr>
                </a:tc>
                <a:tc>
                  <a:txBody>
                    <a:bodyPr/>
                    <a:lstStyle/>
                    <a:p>
                      <a:pPr algn="r" fontAlgn="b"/>
                      <a:r>
                        <a:rPr lang="en-US" sz="1000" b="0" i="0" u="none" strike="noStrike">
                          <a:solidFill>
                            <a:srgbClr val="000000"/>
                          </a:solidFill>
                          <a:effectLst/>
                          <a:latin typeface="Calibri" panose="020F0502020204030204" pitchFamily="34" charset="0"/>
                        </a:rPr>
                        <a:t>14.3%</a:t>
                      </a:r>
                    </a:p>
                  </a:txBody>
                  <a:tcPr marL="5611" marR="5611" marT="5611" marB="0" anchor="b">
                    <a:lnL>
                      <a:noFill/>
                    </a:lnL>
                    <a:lnR>
                      <a:noFill/>
                    </a:lnR>
                    <a:lnT>
                      <a:noFill/>
                    </a:lnT>
                    <a:lnB>
                      <a:noFill/>
                    </a:lnB>
                    <a:solidFill>
                      <a:srgbClr val="FCE4E6"/>
                    </a:solidFill>
                  </a:tcPr>
                </a:tc>
                <a:tc>
                  <a:txBody>
                    <a:bodyPr/>
                    <a:lstStyle/>
                    <a:p>
                      <a:pPr algn="r" fontAlgn="b"/>
                      <a:r>
                        <a:rPr lang="en-US" sz="1000" b="0" i="0" u="none" strike="noStrike">
                          <a:solidFill>
                            <a:srgbClr val="000000"/>
                          </a:solidFill>
                          <a:effectLst/>
                          <a:latin typeface="Calibri" panose="020F0502020204030204" pitchFamily="34" charset="0"/>
                        </a:rPr>
                        <a:t>23.4%</a:t>
                      </a:r>
                    </a:p>
                  </a:txBody>
                  <a:tcPr marL="5611" marR="5611" marT="5611" marB="0" anchor="b">
                    <a:lnL>
                      <a:noFill/>
                    </a:lnL>
                    <a:lnR>
                      <a:noFill/>
                    </a:lnR>
                    <a:lnT>
                      <a:noFill/>
                    </a:lnT>
                    <a:lnB>
                      <a:noFill/>
                    </a:lnB>
                    <a:solidFill>
                      <a:srgbClr val="FAB2B4"/>
                    </a:solidFill>
                  </a:tcPr>
                </a:tc>
                <a:tc>
                  <a:txBody>
                    <a:bodyPr/>
                    <a:lstStyle/>
                    <a:p>
                      <a:pPr algn="r" fontAlgn="b"/>
                      <a:r>
                        <a:rPr lang="en-US" sz="1000" b="0" i="0" u="none" strike="noStrike">
                          <a:solidFill>
                            <a:srgbClr val="000000"/>
                          </a:solidFill>
                          <a:effectLst/>
                          <a:latin typeface="Calibri" panose="020F0502020204030204" pitchFamily="34" charset="0"/>
                        </a:rPr>
                        <a:t>17.6%</a:t>
                      </a:r>
                    </a:p>
                  </a:txBody>
                  <a:tcPr marL="5611" marR="5611" marT="5611" marB="0" anchor="b">
                    <a:lnL>
                      <a:noFill/>
                    </a:lnL>
                    <a:lnR>
                      <a:noFill/>
                    </a:lnR>
                    <a:lnT>
                      <a:noFill/>
                    </a:lnT>
                    <a:lnB>
                      <a:noFill/>
                    </a:lnB>
                    <a:solidFill>
                      <a:srgbClr val="FA9B9D"/>
                    </a:solidFill>
                  </a:tcPr>
                </a:tc>
                <a:tc>
                  <a:txBody>
                    <a:bodyPr/>
                    <a:lstStyle/>
                    <a:p>
                      <a:pPr algn="r" fontAlgn="b"/>
                      <a:r>
                        <a:rPr lang="en-US" sz="1000" b="0" i="0" u="none" strike="noStrike">
                          <a:solidFill>
                            <a:srgbClr val="000000"/>
                          </a:solidFill>
                          <a:effectLst/>
                          <a:latin typeface="Calibri" panose="020F0502020204030204" pitchFamily="34" charset="0"/>
                        </a:rPr>
                        <a:t>12.2%</a:t>
                      </a:r>
                    </a:p>
                  </a:txBody>
                  <a:tcPr marL="5611" marR="5611" marT="5611" marB="0" anchor="b">
                    <a:lnL>
                      <a:noFill/>
                    </a:lnL>
                    <a:lnR>
                      <a:noFill/>
                    </a:lnR>
                    <a:lnT>
                      <a:noFill/>
                    </a:lnT>
                    <a:lnB>
                      <a:noFill/>
                    </a:lnB>
                    <a:solidFill>
                      <a:srgbClr val="FAAAAC"/>
                    </a:solidFill>
                  </a:tcPr>
                </a:tc>
                <a:tc>
                  <a:txBody>
                    <a:bodyPr/>
                    <a:lstStyle/>
                    <a:p>
                      <a:pPr algn="r" fontAlgn="b"/>
                      <a:r>
                        <a:rPr lang="en-US" sz="1000" b="0" i="0" u="none" strike="noStrike">
                          <a:solidFill>
                            <a:srgbClr val="000000"/>
                          </a:solidFill>
                          <a:effectLst/>
                          <a:latin typeface="Calibri" panose="020F0502020204030204" pitchFamily="34" charset="0"/>
                        </a:rPr>
                        <a:t>2.9%</a:t>
                      </a:r>
                    </a:p>
                  </a:txBody>
                  <a:tcPr marL="5611" marR="5611" marT="5611" marB="0" anchor="b">
                    <a:lnL>
                      <a:noFill/>
                    </a:lnL>
                    <a:lnR>
                      <a:noFill/>
                    </a:lnR>
                    <a:lnT>
                      <a:noFill/>
                    </a:lnT>
                    <a:lnB>
                      <a:noFill/>
                    </a:lnB>
                    <a:solidFill>
                      <a:srgbClr val="FA9194"/>
                    </a:solidFill>
                  </a:tcPr>
                </a:tc>
                <a:tc>
                  <a:txBody>
                    <a:bodyPr/>
                    <a:lstStyle/>
                    <a:p>
                      <a:pPr algn="r" fontAlgn="b"/>
                      <a:r>
                        <a:rPr lang="en-US" sz="1000" b="0" i="0" u="none" strike="noStrike">
                          <a:solidFill>
                            <a:srgbClr val="000000"/>
                          </a:solidFill>
                          <a:effectLst/>
                          <a:latin typeface="Calibri" panose="020F0502020204030204" pitchFamily="34" charset="0"/>
                        </a:rPr>
                        <a:t>0.9%</a:t>
                      </a:r>
                    </a:p>
                  </a:txBody>
                  <a:tcPr marL="5611" marR="5611" marT="5611" marB="0" anchor="b">
                    <a:lnL>
                      <a:noFill/>
                    </a:lnL>
                    <a:lnR>
                      <a:noFill/>
                    </a:lnR>
                    <a:lnT>
                      <a:noFill/>
                    </a:lnT>
                    <a:lnB>
                      <a:noFill/>
                    </a:lnB>
                    <a:solidFill>
                      <a:srgbClr val="FBBABD"/>
                    </a:solidFill>
                  </a:tcPr>
                </a:tc>
                <a:extLst>
                  <a:ext uri="{0D108BD9-81ED-4DB2-BD59-A6C34878D82A}">
                    <a16:rowId xmlns:a16="http://schemas.microsoft.com/office/drawing/2014/main" val="2059144941"/>
                  </a:ext>
                </a:extLst>
              </a:tr>
              <a:tr h="168329">
                <a:tc>
                  <a:txBody>
                    <a:bodyPr/>
                    <a:lstStyle/>
                    <a:p>
                      <a:pPr algn="ctr" fontAlgn="b"/>
                      <a:r>
                        <a:rPr lang="en-US" sz="1000" b="1" i="0" u="none" strike="noStrike">
                          <a:solidFill>
                            <a:srgbClr val="000000"/>
                          </a:solidFill>
                          <a:effectLst/>
                          <a:latin typeface="Calibri" panose="020F0502020204030204" pitchFamily="34" charset="0"/>
                        </a:rPr>
                        <a:t>2015</a:t>
                      </a:r>
                    </a:p>
                  </a:txBody>
                  <a:tcPr marL="5611" marR="5611" marT="56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27.2%</a:t>
                      </a:r>
                    </a:p>
                  </a:txBody>
                  <a:tcPr marL="5611" marR="5611" marT="5611" marB="0" anchor="b">
                    <a:lnL w="6350" cap="flat" cmpd="sng" algn="ctr">
                      <a:solidFill>
                        <a:srgbClr val="000000"/>
                      </a:solidFill>
                      <a:prstDash val="solid"/>
                      <a:round/>
                      <a:headEnd type="none" w="med" len="med"/>
                      <a:tailEnd type="none" w="med" len="med"/>
                    </a:lnL>
                    <a:lnR>
                      <a:noFill/>
                    </a:lnR>
                    <a:lnT>
                      <a:noFill/>
                    </a:lnT>
                    <a:lnB>
                      <a:noFill/>
                    </a:lnB>
                    <a:solidFill>
                      <a:srgbClr val="FBC5C8"/>
                    </a:solidFill>
                  </a:tcPr>
                </a:tc>
                <a:tc>
                  <a:txBody>
                    <a:bodyPr/>
                    <a:lstStyle/>
                    <a:p>
                      <a:pPr algn="r" fontAlgn="b"/>
                      <a:r>
                        <a:rPr lang="en-US" sz="1000" b="0" i="0" u="none" strike="noStrike">
                          <a:solidFill>
                            <a:srgbClr val="000000"/>
                          </a:solidFill>
                          <a:effectLst/>
                          <a:latin typeface="Calibri" panose="020F0502020204030204" pitchFamily="34" charset="0"/>
                        </a:rPr>
                        <a:t>14.1%</a:t>
                      </a:r>
                    </a:p>
                  </a:txBody>
                  <a:tcPr marL="5611" marR="5611" marT="5611" marB="0" anchor="b">
                    <a:lnL>
                      <a:noFill/>
                    </a:lnL>
                    <a:lnR>
                      <a:noFill/>
                    </a:lnR>
                    <a:lnT>
                      <a:noFill/>
                    </a:lnT>
                    <a:lnB>
                      <a:noFill/>
                    </a:lnB>
                    <a:solidFill>
                      <a:srgbClr val="FCEFF2"/>
                    </a:solidFill>
                  </a:tcPr>
                </a:tc>
                <a:tc>
                  <a:txBody>
                    <a:bodyPr/>
                    <a:lstStyle/>
                    <a:p>
                      <a:pPr algn="r" fontAlgn="b"/>
                      <a:r>
                        <a:rPr lang="en-US" sz="1000" b="0" i="0" u="none" strike="noStrike">
                          <a:solidFill>
                            <a:srgbClr val="000000"/>
                          </a:solidFill>
                          <a:effectLst/>
                          <a:latin typeface="Calibri" panose="020F0502020204030204" pitchFamily="34" charset="0"/>
                        </a:rPr>
                        <a:t>23.6%</a:t>
                      </a:r>
                    </a:p>
                  </a:txBody>
                  <a:tcPr marL="5611" marR="5611" marT="5611" marB="0" anchor="b">
                    <a:lnL>
                      <a:noFill/>
                    </a:lnL>
                    <a:lnR>
                      <a:noFill/>
                    </a:lnR>
                    <a:lnT>
                      <a:noFill/>
                    </a:lnT>
                    <a:lnB>
                      <a:noFill/>
                    </a:lnB>
                    <a:solidFill>
                      <a:srgbClr val="FAA7AA"/>
                    </a:solidFill>
                  </a:tcPr>
                </a:tc>
                <a:tc>
                  <a:txBody>
                    <a:bodyPr/>
                    <a:lstStyle/>
                    <a:p>
                      <a:pPr algn="r" fontAlgn="b"/>
                      <a:r>
                        <a:rPr lang="en-US" sz="1000" b="0" i="0" u="none" strike="noStrike">
                          <a:solidFill>
                            <a:srgbClr val="000000"/>
                          </a:solidFill>
                          <a:effectLst/>
                          <a:latin typeface="Calibri" panose="020F0502020204030204" pitchFamily="34" charset="0"/>
                        </a:rPr>
                        <a:t>18.6%</a:t>
                      </a:r>
                    </a:p>
                  </a:txBody>
                  <a:tcPr marL="5611" marR="5611" marT="5611" marB="0" anchor="b">
                    <a:lnL>
                      <a:noFill/>
                    </a:lnL>
                    <a:lnR>
                      <a:noFill/>
                    </a:lnR>
                    <a:lnT>
                      <a:noFill/>
                    </a:lnT>
                    <a:lnB>
                      <a:noFill/>
                    </a:lnB>
                    <a:solidFill>
                      <a:srgbClr val="F98688"/>
                    </a:solidFill>
                  </a:tcPr>
                </a:tc>
                <a:tc>
                  <a:txBody>
                    <a:bodyPr/>
                    <a:lstStyle/>
                    <a:p>
                      <a:pPr algn="r" fontAlgn="b"/>
                      <a:r>
                        <a:rPr lang="en-US" sz="1000" b="0" i="0" u="none" strike="noStrike">
                          <a:solidFill>
                            <a:srgbClr val="000000"/>
                          </a:solidFill>
                          <a:effectLst/>
                          <a:latin typeface="Calibri" panose="020F0502020204030204" pitchFamily="34" charset="0"/>
                        </a:rPr>
                        <a:t>12.3%</a:t>
                      </a:r>
                    </a:p>
                  </a:txBody>
                  <a:tcPr marL="5611" marR="5611" marT="5611" marB="0" anchor="b">
                    <a:lnL>
                      <a:noFill/>
                    </a:lnL>
                    <a:lnR>
                      <a:noFill/>
                    </a:lnR>
                    <a:lnT>
                      <a:noFill/>
                    </a:lnT>
                    <a:lnB>
                      <a:noFill/>
                    </a:lnB>
                    <a:solidFill>
                      <a:srgbClr val="FAA6A8"/>
                    </a:solidFill>
                  </a:tcPr>
                </a:tc>
                <a:tc>
                  <a:txBody>
                    <a:bodyPr/>
                    <a:lstStyle/>
                    <a:p>
                      <a:pPr algn="r" fontAlgn="b"/>
                      <a:r>
                        <a:rPr lang="en-US" sz="1000" b="0" i="0" u="none" strike="noStrike">
                          <a:solidFill>
                            <a:srgbClr val="000000"/>
                          </a:solidFill>
                          <a:effectLst/>
                          <a:latin typeface="Calibri" panose="020F0502020204030204" pitchFamily="34" charset="0"/>
                        </a:rPr>
                        <a:t>2.9%</a:t>
                      </a:r>
                    </a:p>
                  </a:txBody>
                  <a:tcPr marL="5611" marR="5611" marT="5611" marB="0" anchor="b">
                    <a:lnL>
                      <a:noFill/>
                    </a:lnL>
                    <a:lnR>
                      <a:noFill/>
                    </a:lnR>
                    <a:lnT>
                      <a:noFill/>
                    </a:lnT>
                    <a:lnB>
                      <a:noFill/>
                    </a:lnB>
                    <a:solidFill>
                      <a:srgbClr val="FA9395"/>
                    </a:solidFill>
                  </a:tcPr>
                </a:tc>
                <a:tc>
                  <a:txBody>
                    <a:bodyPr/>
                    <a:lstStyle/>
                    <a:p>
                      <a:pPr algn="r" fontAlgn="b"/>
                      <a:r>
                        <a:rPr lang="en-US" sz="1000" b="0" i="0" u="none" strike="noStrike">
                          <a:solidFill>
                            <a:srgbClr val="000000"/>
                          </a:solidFill>
                          <a:effectLst/>
                          <a:latin typeface="Calibri" panose="020F0502020204030204" pitchFamily="34" charset="0"/>
                        </a:rPr>
                        <a:t>1.2%</a:t>
                      </a:r>
                    </a:p>
                  </a:txBody>
                  <a:tcPr marL="5611" marR="5611" marT="5611" marB="0" anchor="b">
                    <a:lnL>
                      <a:noFill/>
                    </a:lnL>
                    <a:lnR>
                      <a:noFill/>
                    </a:lnR>
                    <a:lnT>
                      <a:noFill/>
                    </a:lnT>
                    <a:lnB>
                      <a:noFill/>
                    </a:lnB>
                    <a:solidFill>
                      <a:srgbClr val="F98E90"/>
                    </a:solidFill>
                  </a:tcPr>
                </a:tc>
                <a:extLst>
                  <a:ext uri="{0D108BD9-81ED-4DB2-BD59-A6C34878D82A}">
                    <a16:rowId xmlns:a16="http://schemas.microsoft.com/office/drawing/2014/main" val="3782894283"/>
                  </a:ext>
                </a:extLst>
              </a:tr>
              <a:tr h="168329">
                <a:tc>
                  <a:txBody>
                    <a:bodyPr/>
                    <a:lstStyle/>
                    <a:p>
                      <a:pPr algn="ctr" fontAlgn="b"/>
                      <a:r>
                        <a:rPr lang="en-US" sz="1000" b="1" i="0" u="none" strike="noStrike">
                          <a:solidFill>
                            <a:srgbClr val="000000"/>
                          </a:solidFill>
                          <a:effectLst/>
                          <a:latin typeface="Calibri" panose="020F0502020204030204" pitchFamily="34" charset="0"/>
                        </a:rPr>
                        <a:t>2016</a:t>
                      </a:r>
                    </a:p>
                  </a:txBody>
                  <a:tcPr marL="5611" marR="5611" marT="56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28.0%</a:t>
                      </a:r>
                    </a:p>
                  </a:txBody>
                  <a:tcPr marL="5611" marR="5611" marT="5611" marB="0" anchor="b">
                    <a:lnL w="6350" cap="flat" cmpd="sng" algn="ctr">
                      <a:solidFill>
                        <a:srgbClr val="000000"/>
                      </a:solidFill>
                      <a:prstDash val="solid"/>
                      <a:round/>
                      <a:headEnd type="none" w="med" len="med"/>
                      <a:tailEnd type="none" w="med" len="med"/>
                    </a:lnL>
                    <a:lnR>
                      <a:noFill/>
                    </a:lnR>
                    <a:lnT>
                      <a:noFill/>
                    </a:lnT>
                    <a:lnB>
                      <a:noFill/>
                    </a:lnB>
                    <a:solidFill>
                      <a:srgbClr val="FBBEC1"/>
                    </a:solidFill>
                  </a:tcPr>
                </a:tc>
                <a:tc>
                  <a:txBody>
                    <a:bodyPr/>
                    <a:lstStyle/>
                    <a:p>
                      <a:pPr algn="r" fontAlgn="b"/>
                      <a:r>
                        <a:rPr lang="en-US" sz="1000" b="0" i="0" u="none" strike="noStrike">
                          <a:solidFill>
                            <a:srgbClr val="000000"/>
                          </a:solidFill>
                          <a:effectLst/>
                          <a:latin typeface="Calibri" panose="020F0502020204030204" pitchFamily="34" charset="0"/>
                        </a:rPr>
                        <a:t>14.3%</a:t>
                      </a:r>
                    </a:p>
                  </a:txBody>
                  <a:tcPr marL="5611" marR="5611" marT="5611" marB="0" anchor="b">
                    <a:lnL>
                      <a:noFill/>
                    </a:lnL>
                    <a:lnR>
                      <a:noFill/>
                    </a:lnR>
                    <a:lnT>
                      <a:noFill/>
                    </a:lnT>
                    <a:lnB>
                      <a:noFill/>
                    </a:lnB>
                    <a:solidFill>
                      <a:srgbClr val="FCE3E6"/>
                    </a:solidFill>
                  </a:tcPr>
                </a:tc>
                <a:tc>
                  <a:txBody>
                    <a:bodyPr/>
                    <a:lstStyle/>
                    <a:p>
                      <a:pPr algn="r" fontAlgn="b"/>
                      <a:r>
                        <a:rPr lang="en-US" sz="1000" b="0" i="0" u="none" strike="noStrike">
                          <a:solidFill>
                            <a:srgbClr val="000000"/>
                          </a:solidFill>
                          <a:effectLst/>
                          <a:latin typeface="Calibri" panose="020F0502020204030204" pitchFamily="34" charset="0"/>
                        </a:rPr>
                        <a:t>22.8%</a:t>
                      </a:r>
                    </a:p>
                  </a:txBody>
                  <a:tcPr marL="5611" marR="5611" marT="5611" marB="0" anchor="b">
                    <a:lnL>
                      <a:noFill/>
                    </a:lnL>
                    <a:lnR>
                      <a:noFill/>
                    </a:lnR>
                    <a:lnT>
                      <a:noFill/>
                    </a:lnT>
                    <a:lnB>
                      <a:noFill/>
                    </a:lnB>
                    <a:solidFill>
                      <a:srgbClr val="FBCED1"/>
                    </a:solidFill>
                  </a:tcPr>
                </a:tc>
                <a:tc>
                  <a:txBody>
                    <a:bodyPr/>
                    <a:lstStyle/>
                    <a:p>
                      <a:pPr algn="r" fontAlgn="b"/>
                      <a:r>
                        <a:rPr lang="en-US" sz="1000" b="0" i="0" u="none" strike="noStrike">
                          <a:solidFill>
                            <a:srgbClr val="000000"/>
                          </a:solidFill>
                          <a:effectLst/>
                          <a:latin typeface="Calibri" panose="020F0502020204030204" pitchFamily="34" charset="0"/>
                        </a:rPr>
                        <a:t>17.6%</a:t>
                      </a:r>
                    </a:p>
                  </a:txBody>
                  <a:tcPr marL="5611" marR="5611" marT="5611" marB="0" anchor="b">
                    <a:lnL>
                      <a:noFill/>
                    </a:lnL>
                    <a:lnR>
                      <a:noFill/>
                    </a:lnR>
                    <a:lnT>
                      <a:noFill/>
                    </a:lnT>
                    <a:lnB>
                      <a:noFill/>
                    </a:lnB>
                    <a:solidFill>
                      <a:srgbClr val="FA9B9D"/>
                    </a:solidFill>
                  </a:tcPr>
                </a:tc>
                <a:tc>
                  <a:txBody>
                    <a:bodyPr/>
                    <a:lstStyle/>
                    <a:p>
                      <a:pPr algn="r" fontAlgn="b"/>
                      <a:r>
                        <a:rPr lang="en-US" sz="1000" b="0" i="0" u="none" strike="noStrike">
                          <a:solidFill>
                            <a:srgbClr val="000000"/>
                          </a:solidFill>
                          <a:effectLst/>
                          <a:latin typeface="Calibri" panose="020F0502020204030204" pitchFamily="34" charset="0"/>
                        </a:rPr>
                        <a:t>13.2%</a:t>
                      </a:r>
                    </a:p>
                  </a:txBody>
                  <a:tcPr marL="5611" marR="5611" marT="5611" marB="0" anchor="b">
                    <a:lnL>
                      <a:noFill/>
                    </a:lnL>
                    <a:lnR>
                      <a:noFill/>
                    </a:lnR>
                    <a:lnT>
                      <a:noFill/>
                    </a:lnT>
                    <a:lnB>
                      <a:noFill/>
                    </a:lnB>
                    <a:solidFill>
                      <a:srgbClr val="FA9092"/>
                    </a:solidFill>
                  </a:tcPr>
                </a:tc>
                <a:tc>
                  <a:txBody>
                    <a:bodyPr/>
                    <a:lstStyle/>
                    <a:p>
                      <a:pPr algn="r" fontAlgn="b"/>
                      <a:r>
                        <a:rPr lang="en-US" sz="1000" b="0" i="0" u="none" strike="noStrike">
                          <a:solidFill>
                            <a:srgbClr val="000000"/>
                          </a:solidFill>
                          <a:effectLst/>
                          <a:latin typeface="Calibri" panose="020F0502020204030204" pitchFamily="34" charset="0"/>
                        </a:rPr>
                        <a:t>2.8%</a:t>
                      </a:r>
                    </a:p>
                  </a:txBody>
                  <a:tcPr marL="5611" marR="5611" marT="5611" marB="0" anchor="b">
                    <a:lnL>
                      <a:noFill/>
                    </a:lnL>
                    <a:lnR>
                      <a:noFill/>
                    </a:lnR>
                    <a:lnT>
                      <a:noFill/>
                    </a:lnT>
                    <a:lnB>
                      <a:noFill/>
                    </a:lnB>
                    <a:solidFill>
                      <a:srgbClr val="FA989A"/>
                    </a:solidFill>
                  </a:tcPr>
                </a:tc>
                <a:tc>
                  <a:txBody>
                    <a:bodyPr/>
                    <a:lstStyle/>
                    <a:p>
                      <a:pPr algn="r" fontAlgn="b"/>
                      <a:r>
                        <a:rPr lang="en-US" sz="1000" b="0" i="0" u="none" strike="noStrike">
                          <a:solidFill>
                            <a:srgbClr val="000000"/>
                          </a:solidFill>
                          <a:effectLst/>
                          <a:latin typeface="Calibri" panose="020F0502020204030204" pitchFamily="34" charset="0"/>
                        </a:rPr>
                        <a:t>1.2%</a:t>
                      </a:r>
                    </a:p>
                  </a:txBody>
                  <a:tcPr marL="5611" marR="5611" marT="5611" marB="0" anchor="b">
                    <a:lnL>
                      <a:noFill/>
                    </a:lnL>
                    <a:lnR>
                      <a:noFill/>
                    </a:lnR>
                    <a:lnT>
                      <a:noFill/>
                    </a:lnT>
                    <a:lnB>
                      <a:noFill/>
                    </a:lnB>
                    <a:solidFill>
                      <a:srgbClr val="FA8F92"/>
                    </a:solidFill>
                  </a:tcPr>
                </a:tc>
                <a:extLst>
                  <a:ext uri="{0D108BD9-81ED-4DB2-BD59-A6C34878D82A}">
                    <a16:rowId xmlns:a16="http://schemas.microsoft.com/office/drawing/2014/main" val="1886471420"/>
                  </a:ext>
                </a:extLst>
              </a:tr>
              <a:tr h="168329">
                <a:tc>
                  <a:txBody>
                    <a:bodyPr/>
                    <a:lstStyle/>
                    <a:p>
                      <a:pPr algn="ctr" fontAlgn="b"/>
                      <a:r>
                        <a:rPr lang="en-US" sz="1000" b="1" i="0" u="none" strike="noStrike">
                          <a:solidFill>
                            <a:srgbClr val="000000"/>
                          </a:solidFill>
                          <a:effectLst/>
                          <a:latin typeface="Calibri" panose="020F0502020204030204" pitchFamily="34" charset="0"/>
                        </a:rPr>
                        <a:t>2017</a:t>
                      </a:r>
                    </a:p>
                  </a:txBody>
                  <a:tcPr marL="5611" marR="5611" marT="56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26.8%</a:t>
                      </a:r>
                    </a:p>
                  </a:txBody>
                  <a:tcPr marL="5611" marR="5611" marT="5611" marB="0" anchor="b">
                    <a:lnL w="6350" cap="flat" cmpd="sng" algn="ctr">
                      <a:solidFill>
                        <a:srgbClr val="000000"/>
                      </a:solidFill>
                      <a:prstDash val="solid"/>
                      <a:round/>
                      <a:headEnd type="none" w="med" len="med"/>
                      <a:tailEnd type="none" w="med" len="med"/>
                    </a:lnL>
                    <a:lnR>
                      <a:noFill/>
                    </a:lnR>
                    <a:lnT>
                      <a:noFill/>
                    </a:lnT>
                    <a:lnB>
                      <a:noFill/>
                    </a:lnB>
                    <a:solidFill>
                      <a:srgbClr val="FBC9CB"/>
                    </a:solidFill>
                  </a:tcPr>
                </a:tc>
                <a:tc>
                  <a:txBody>
                    <a:bodyPr/>
                    <a:lstStyle/>
                    <a:p>
                      <a:pPr algn="r" fontAlgn="b"/>
                      <a:r>
                        <a:rPr lang="en-US" sz="1000" b="0" i="0" u="none" strike="noStrike">
                          <a:solidFill>
                            <a:srgbClr val="000000"/>
                          </a:solidFill>
                          <a:effectLst/>
                          <a:latin typeface="Calibri" panose="020F0502020204030204" pitchFamily="34" charset="0"/>
                        </a:rPr>
                        <a:t>14.7%</a:t>
                      </a:r>
                    </a:p>
                  </a:txBody>
                  <a:tcPr marL="5611" marR="5611" marT="5611" marB="0" anchor="b">
                    <a:lnL>
                      <a:noFill/>
                    </a:lnL>
                    <a:lnR>
                      <a:noFill/>
                    </a:lnR>
                    <a:lnT>
                      <a:noFill/>
                    </a:lnT>
                    <a:lnB>
                      <a:noFill/>
                    </a:lnB>
                    <a:solidFill>
                      <a:srgbClr val="FBCED1"/>
                    </a:solidFill>
                  </a:tcPr>
                </a:tc>
                <a:tc>
                  <a:txBody>
                    <a:bodyPr/>
                    <a:lstStyle/>
                    <a:p>
                      <a:pPr algn="r" fontAlgn="b"/>
                      <a:r>
                        <a:rPr lang="en-US" sz="1000" b="0" i="0" u="none" strike="noStrike">
                          <a:solidFill>
                            <a:srgbClr val="000000"/>
                          </a:solidFill>
                          <a:effectLst/>
                          <a:latin typeface="Calibri" panose="020F0502020204030204" pitchFamily="34" charset="0"/>
                        </a:rPr>
                        <a:t>23.0%</a:t>
                      </a:r>
                    </a:p>
                  </a:txBody>
                  <a:tcPr marL="5611" marR="5611" marT="5611" marB="0" anchor="b">
                    <a:lnL>
                      <a:noFill/>
                    </a:lnL>
                    <a:lnR>
                      <a:noFill/>
                    </a:lnR>
                    <a:lnT>
                      <a:noFill/>
                    </a:lnT>
                    <a:lnB>
                      <a:noFill/>
                    </a:lnB>
                    <a:solidFill>
                      <a:srgbClr val="FBC8CB"/>
                    </a:solidFill>
                  </a:tcPr>
                </a:tc>
                <a:tc>
                  <a:txBody>
                    <a:bodyPr/>
                    <a:lstStyle/>
                    <a:p>
                      <a:pPr algn="r" fontAlgn="b"/>
                      <a:r>
                        <a:rPr lang="en-US" sz="1000" b="0" i="0" u="none" strike="noStrike">
                          <a:solidFill>
                            <a:srgbClr val="000000"/>
                          </a:solidFill>
                          <a:effectLst/>
                          <a:latin typeface="Calibri" panose="020F0502020204030204" pitchFamily="34" charset="0"/>
                        </a:rPr>
                        <a:t>18.0%</a:t>
                      </a:r>
                    </a:p>
                  </a:txBody>
                  <a:tcPr marL="5611" marR="5611" marT="5611" marB="0" anchor="b">
                    <a:lnL>
                      <a:noFill/>
                    </a:lnL>
                    <a:lnR>
                      <a:noFill/>
                    </a:lnR>
                    <a:lnT>
                      <a:noFill/>
                    </a:lnT>
                    <a:lnB>
                      <a:noFill/>
                    </a:lnB>
                    <a:solidFill>
                      <a:srgbClr val="FA9395"/>
                    </a:solidFill>
                  </a:tcPr>
                </a:tc>
                <a:tc>
                  <a:txBody>
                    <a:bodyPr/>
                    <a:lstStyle/>
                    <a:p>
                      <a:pPr algn="r" fontAlgn="b"/>
                      <a:r>
                        <a:rPr lang="en-US" sz="1000" b="0" i="0" u="none" strike="noStrike">
                          <a:solidFill>
                            <a:srgbClr val="000000"/>
                          </a:solidFill>
                          <a:effectLst/>
                          <a:latin typeface="Calibri" panose="020F0502020204030204" pitchFamily="34" charset="0"/>
                        </a:rPr>
                        <a:t>13.5%</a:t>
                      </a:r>
                    </a:p>
                  </a:txBody>
                  <a:tcPr marL="5611" marR="5611" marT="5611" marB="0" anchor="b">
                    <a:lnL>
                      <a:noFill/>
                    </a:lnL>
                    <a:lnR>
                      <a:noFill/>
                    </a:lnR>
                    <a:lnT>
                      <a:noFill/>
                    </a:lnT>
                    <a:lnB>
                      <a:noFill/>
                    </a:lnB>
                    <a:solidFill>
                      <a:srgbClr val="F9898C"/>
                    </a:solidFill>
                  </a:tcPr>
                </a:tc>
                <a:tc>
                  <a:txBody>
                    <a:bodyPr/>
                    <a:lstStyle/>
                    <a:p>
                      <a:pPr algn="r" fontAlgn="b"/>
                      <a:r>
                        <a:rPr lang="en-US" sz="1000" b="0" i="0" u="none" strike="noStrike">
                          <a:solidFill>
                            <a:srgbClr val="000000"/>
                          </a:solidFill>
                          <a:effectLst/>
                          <a:latin typeface="Calibri" panose="020F0502020204030204" pitchFamily="34" charset="0"/>
                        </a:rPr>
                        <a:t>2.9%</a:t>
                      </a:r>
                    </a:p>
                  </a:txBody>
                  <a:tcPr marL="5611" marR="5611" marT="5611" marB="0" anchor="b">
                    <a:lnL>
                      <a:noFill/>
                    </a:lnL>
                    <a:lnR>
                      <a:noFill/>
                    </a:lnR>
                    <a:lnT>
                      <a:noFill/>
                    </a:lnT>
                    <a:lnB>
                      <a:noFill/>
                    </a:lnB>
                    <a:solidFill>
                      <a:srgbClr val="FA9294"/>
                    </a:solidFill>
                  </a:tcPr>
                </a:tc>
                <a:tc>
                  <a:txBody>
                    <a:bodyPr/>
                    <a:lstStyle/>
                    <a:p>
                      <a:pPr algn="r" fontAlgn="b"/>
                      <a:r>
                        <a:rPr lang="en-US" sz="1000" b="0" i="0" u="none" strike="noStrike">
                          <a:solidFill>
                            <a:srgbClr val="000000"/>
                          </a:solidFill>
                          <a:effectLst/>
                          <a:latin typeface="Calibri" panose="020F0502020204030204" pitchFamily="34" charset="0"/>
                        </a:rPr>
                        <a:t>1.1%</a:t>
                      </a:r>
                    </a:p>
                  </a:txBody>
                  <a:tcPr marL="5611" marR="5611" marT="5611" marB="0" anchor="b">
                    <a:lnL>
                      <a:noFill/>
                    </a:lnL>
                    <a:lnR>
                      <a:noFill/>
                    </a:lnR>
                    <a:lnT>
                      <a:noFill/>
                    </a:lnT>
                    <a:lnB>
                      <a:noFill/>
                    </a:lnB>
                    <a:solidFill>
                      <a:srgbClr val="FA9DA0"/>
                    </a:solidFill>
                  </a:tcPr>
                </a:tc>
                <a:extLst>
                  <a:ext uri="{0D108BD9-81ED-4DB2-BD59-A6C34878D82A}">
                    <a16:rowId xmlns:a16="http://schemas.microsoft.com/office/drawing/2014/main" val="1678272557"/>
                  </a:ext>
                </a:extLst>
              </a:tr>
              <a:tr h="168329">
                <a:tc>
                  <a:txBody>
                    <a:bodyPr/>
                    <a:lstStyle/>
                    <a:p>
                      <a:pPr algn="ctr" fontAlgn="b"/>
                      <a:r>
                        <a:rPr lang="en-US" sz="1000" b="1" i="0" u="none" strike="noStrike">
                          <a:solidFill>
                            <a:srgbClr val="000000"/>
                          </a:solidFill>
                          <a:effectLst/>
                          <a:latin typeface="Calibri" panose="020F0502020204030204" pitchFamily="34" charset="0"/>
                        </a:rPr>
                        <a:t>2018</a:t>
                      </a:r>
                    </a:p>
                  </a:txBody>
                  <a:tcPr marL="5611" marR="5611" marT="56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24.5%</a:t>
                      </a:r>
                    </a:p>
                  </a:txBody>
                  <a:tcPr marL="5611" marR="5611" marT="5611" marB="0" anchor="b">
                    <a:lnL w="6350" cap="flat" cmpd="sng" algn="ctr">
                      <a:solidFill>
                        <a:srgbClr val="000000"/>
                      </a:solidFill>
                      <a:prstDash val="solid"/>
                      <a:round/>
                      <a:headEnd type="none" w="med" len="med"/>
                      <a:tailEnd type="none" w="med" len="med"/>
                    </a:lnL>
                    <a:lnR>
                      <a:noFill/>
                    </a:lnR>
                    <a:lnT>
                      <a:noFill/>
                    </a:lnT>
                    <a:lnB>
                      <a:noFill/>
                    </a:lnB>
                    <a:solidFill>
                      <a:srgbClr val="FCDEE1"/>
                    </a:solidFill>
                  </a:tcPr>
                </a:tc>
                <a:tc>
                  <a:txBody>
                    <a:bodyPr/>
                    <a:lstStyle/>
                    <a:p>
                      <a:pPr algn="r" fontAlgn="b"/>
                      <a:r>
                        <a:rPr lang="en-US" sz="1000" b="0" i="0" u="none" strike="noStrike">
                          <a:solidFill>
                            <a:srgbClr val="000000"/>
                          </a:solidFill>
                          <a:effectLst/>
                          <a:latin typeface="Calibri" panose="020F0502020204030204" pitchFamily="34" charset="0"/>
                        </a:rPr>
                        <a:t>14.4%</a:t>
                      </a:r>
                    </a:p>
                  </a:txBody>
                  <a:tcPr marL="5611" marR="5611" marT="5611" marB="0" anchor="b">
                    <a:lnL>
                      <a:noFill/>
                    </a:lnL>
                    <a:lnR>
                      <a:noFill/>
                    </a:lnR>
                    <a:lnT>
                      <a:noFill/>
                    </a:lnT>
                    <a:lnB>
                      <a:noFill/>
                    </a:lnB>
                    <a:solidFill>
                      <a:srgbClr val="FCDFE1"/>
                    </a:solidFill>
                  </a:tcPr>
                </a:tc>
                <a:tc>
                  <a:txBody>
                    <a:bodyPr/>
                    <a:lstStyle/>
                    <a:p>
                      <a:pPr algn="r" fontAlgn="b"/>
                      <a:r>
                        <a:rPr lang="en-US" sz="1000" b="0" i="0" u="none" strike="noStrike">
                          <a:solidFill>
                            <a:srgbClr val="000000"/>
                          </a:solidFill>
                          <a:effectLst/>
                          <a:latin typeface="Calibri" panose="020F0502020204030204" pitchFamily="34" charset="0"/>
                        </a:rPr>
                        <a:t>23.5%</a:t>
                      </a:r>
                    </a:p>
                  </a:txBody>
                  <a:tcPr marL="5611" marR="5611" marT="5611" marB="0" anchor="b">
                    <a:lnL>
                      <a:noFill/>
                    </a:lnL>
                    <a:lnR>
                      <a:noFill/>
                    </a:lnR>
                    <a:lnT>
                      <a:noFill/>
                    </a:lnT>
                    <a:lnB>
                      <a:noFill/>
                    </a:lnB>
                    <a:solidFill>
                      <a:srgbClr val="FAADAF"/>
                    </a:solidFill>
                  </a:tcPr>
                </a:tc>
                <a:tc>
                  <a:txBody>
                    <a:bodyPr/>
                    <a:lstStyle/>
                    <a:p>
                      <a:pPr algn="r" fontAlgn="b"/>
                      <a:r>
                        <a:rPr lang="en-US" sz="1000" b="0" i="0" u="none" strike="noStrike">
                          <a:solidFill>
                            <a:srgbClr val="000000"/>
                          </a:solidFill>
                          <a:effectLst/>
                          <a:latin typeface="Calibri" panose="020F0502020204030204" pitchFamily="34" charset="0"/>
                        </a:rPr>
                        <a:t>19.2%</a:t>
                      </a:r>
                    </a:p>
                  </a:txBody>
                  <a:tcPr marL="5611" marR="5611" marT="5611" marB="0" anchor="b">
                    <a:lnL>
                      <a:noFill/>
                    </a:lnL>
                    <a:lnR>
                      <a:noFill/>
                    </a:lnR>
                    <a:lnT>
                      <a:noFill/>
                    </a:lnT>
                    <a:lnB>
                      <a:noFill/>
                    </a:lnB>
                    <a:solidFill>
                      <a:srgbClr val="F9797B"/>
                    </a:solidFill>
                  </a:tcPr>
                </a:tc>
                <a:tc>
                  <a:txBody>
                    <a:bodyPr/>
                    <a:lstStyle/>
                    <a:p>
                      <a:pPr algn="r" fontAlgn="b"/>
                      <a:r>
                        <a:rPr lang="en-US" sz="1000" b="0" i="0" u="none" strike="noStrike">
                          <a:solidFill>
                            <a:srgbClr val="000000"/>
                          </a:solidFill>
                          <a:effectLst/>
                          <a:latin typeface="Calibri" panose="020F0502020204030204" pitchFamily="34" charset="0"/>
                        </a:rPr>
                        <a:t>13.8%</a:t>
                      </a:r>
                    </a:p>
                  </a:txBody>
                  <a:tcPr marL="5611" marR="5611" marT="5611" marB="0" anchor="b">
                    <a:lnL>
                      <a:noFill/>
                    </a:lnL>
                    <a:lnR>
                      <a:noFill/>
                    </a:lnR>
                    <a:lnT>
                      <a:noFill/>
                    </a:lnT>
                    <a:lnB>
                      <a:noFill/>
                    </a:lnB>
                    <a:solidFill>
                      <a:srgbClr val="F98284"/>
                    </a:solidFill>
                  </a:tcPr>
                </a:tc>
                <a:tc>
                  <a:txBody>
                    <a:bodyPr/>
                    <a:lstStyle/>
                    <a:p>
                      <a:pPr algn="r" fontAlgn="b"/>
                      <a:r>
                        <a:rPr lang="en-US" sz="1000" b="0" i="0" u="none" strike="noStrike">
                          <a:solidFill>
                            <a:srgbClr val="000000"/>
                          </a:solidFill>
                          <a:effectLst/>
                          <a:latin typeface="Calibri" panose="020F0502020204030204" pitchFamily="34" charset="0"/>
                        </a:rPr>
                        <a:t>3.4%</a:t>
                      </a:r>
                    </a:p>
                  </a:txBody>
                  <a:tcPr marL="5611" marR="5611" marT="5611" marB="0" anchor="b">
                    <a:lnL>
                      <a:noFill/>
                    </a:lnL>
                    <a:lnR>
                      <a:noFill/>
                    </a:lnR>
                    <a:lnT>
                      <a:noFill/>
                    </a:lnT>
                    <a:lnB>
                      <a:noFill/>
                    </a:lnB>
                    <a:solidFill>
                      <a:srgbClr val="F96F71"/>
                    </a:solidFill>
                  </a:tcPr>
                </a:tc>
                <a:tc>
                  <a:txBody>
                    <a:bodyPr/>
                    <a:lstStyle/>
                    <a:p>
                      <a:pPr algn="r" fontAlgn="b"/>
                      <a:r>
                        <a:rPr lang="en-US" sz="1000" b="0" i="0" u="none" strike="noStrike">
                          <a:solidFill>
                            <a:srgbClr val="000000"/>
                          </a:solidFill>
                          <a:effectLst/>
                          <a:latin typeface="Calibri" panose="020F0502020204030204" pitchFamily="34" charset="0"/>
                        </a:rPr>
                        <a:t>1.2%</a:t>
                      </a:r>
                    </a:p>
                  </a:txBody>
                  <a:tcPr marL="5611" marR="5611" marT="5611" marB="0" anchor="b">
                    <a:lnL>
                      <a:noFill/>
                    </a:lnL>
                    <a:lnR>
                      <a:noFill/>
                    </a:lnR>
                    <a:lnT>
                      <a:noFill/>
                    </a:lnT>
                    <a:lnB>
                      <a:noFill/>
                    </a:lnB>
                    <a:solidFill>
                      <a:srgbClr val="FA9698"/>
                    </a:solidFill>
                  </a:tcPr>
                </a:tc>
                <a:extLst>
                  <a:ext uri="{0D108BD9-81ED-4DB2-BD59-A6C34878D82A}">
                    <a16:rowId xmlns:a16="http://schemas.microsoft.com/office/drawing/2014/main" val="3971839939"/>
                  </a:ext>
                </a:extLst>
              </a:tr>
              <a:tr h="168329">
                <a:tc>
                  <a:txBody>
                    <a:bodyPr/>
                    <a:lstStyle/>
                    <a:p>
                      <a:pPr algn="ctr" fontAlgn="b"/>
                      <a:r>
                        <a:rPr lang="en-US" sz="1000" b="1" i="0" u="none" strike="noStrike">
                          <a:solidFill>
                            <a:srgbClr val="000000"/>
                          </a:solidFill>
                          <a:effectLst/>
                          <a:latin typeface="Calibri" panose="020F0502020204030204" pitchFamily="34" charset="0"/>
                        </a:rPr>
                        <a:t>2019</a:t>
                      </a:r>
                    </a:p>
                  </a:txBody>
                  <a:tcPr marL="5611" marR="5611" marT="56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23.9%</a:t>
                      </a:r>
                    </a:p>
                  </a:txBody>
                  <a:tcPr marL="5611" marR="5611" marT="5611" marB="0" anchor="b">
                    <a:lnL w="6350" cap="flat" cmpd="sng" algn="ctr">
                      <a:solidFill>
                        <a:srgbClr val="000000"/>
                      </a:solidFill>
                      <a:prstDash val="solid"/>
                      <a:round/>
                      <a:headEnd type="none" w="med" len="med"/>
                      <a:tailEnd type="none" w="med" len="med"/>
                    </a:lnL>
                    <a:lnR>
                      <a:noFill/>
                    </a:lnR>
                    <a:lnT>
                      <a:noFill/>
                    </a:lnT>
                    <a:lnB>
                      <a:noFill/>
                    </a:lnB>
                    <a:solidFill>
                      <a:srgbClr val="FCE4E7"/>
                    </a:solidFill>
                  </a:tcPr>
                </a:tc>
                <a:tc>
                  <a:txBody>
                    <a:bodyPr/>
                    <a:lstStyle/>
                    <a:p>
                      <a:pPr algn="r" fontAlgn="b"/>
                      <a:r>
                        <a:rPr lang="en-US" sz="1000" b="0" i="0" u="none" strike="noStrike">
                          <a:solidFill>
                            <a:srgbClr val="000000"/>
                          </a:solidFill>
                          <a:effectLst/>
                          <a:latin typeface="Calibri" panose="020F0502020204030204" pitchFamily="34" charset="0"/>
                        </a:rPr>
                        <a:t>14.2%</a:t>
                      </a:r>
                    </a:p>
                  </a:txBody>
                  <a:tcPr marL="5611" marR="5611" marT="5611" marB="0" anchor="b">
                    <a:lnL>
                      <a:noFill/>
                    </a:lnL>
                    <a:lnR>
                      <a:noFill/>
                    </a:lnR>
                    <a:lnT>
                      <a:noFill/>
                    </a:lnT>
                    <a:lnB>
                      <a:noFill/>
                    </a:lnB>
                    <a:solidFill>
                      <a:srgbClr val="FCEAED"/>
                    </a:solidFill>
                  </a:tcPr>
                </a:tc>
                <a:tc>
                  <a:txBody>
                    <a:bodyPr/>
                    <a:lstStyle/>
                    <a:p>
                      <a:pPr algn="r" fontAlgn="b"/>
                      <a:r>
                        <a:rPr lang="en-US" sz="1000" b="0" i="0" u="none" strike="noStrike">
                          <a:solidFill>
                            <a:srgbClr val="000000"/>
                          </a:solidFill>
                          <a:effectLst/>
                          <a:latin typeface="Calibri" panose="020F0502020204030204" pitchFamily="34" charset="0"/>
                        </a:rPr>
                        <a:t>22.9%</a:t>
                      </a:r>
                    </a:p>
                  </a:txBody>
                  <a:tcPr marL="5611" marR="5611" marT="5611" marB="0" anchor="b">
                    <a:lnL>
                      <a:noFill/>
                    </a:lnL>
                    <a:lnR>
                      <a:noFill/>
                    </a:lnR>
                    <a:lnT>
                      <a:noFill/>
                    </a:lnT>
                    <a:lnB>
                      <a:noFill/>
                    </a:lnB>
                    <a:solidFill>
                      <a:srgbClr val="FBCCCF"/>
                    </a:solidFill>
                  </a:tcPr>
                </a:tc>
                <a:tc>
                  <a:txBody>
                    <a:bodyPr/>
                    <a:lstStyle/>
                    <a:p>
                      <a:pPr algn="r" fontAlgn="b"/>
                      <a:r>
                        <a:rPr lang="en-US" sz="1000" b="0" i="0" u="none" strike="noStrike">
                          <a:solidFill>
                            <a:srgbClr val="000000"/>
                          </a:solidFill>
                          <a:effectLst/>
                          <a:latin typeface="Calibri" panose="020F0502020204030204" pitchFamily="34" charset="0"/>
                        </a:rPr>
                        <a:t>19.6%</a:t>
                      </a:r>
                    </a:p>
                  </a:txBody>
                  <a:tcPr marL="5611" marR="5611" marT="5611" marB="0" anchor="b">
                    <a:lnL>
                      <a:noFill/>
                    </a:lnL>
                    <a:lnR>
                      <a:noFill/>
                    </a:lnR>
                    <a:lnT>
                      <a:noFill/>
                    </a:lnT>
                    <a:lnB>
                      <a:noFill/>
                    </a:lnB>
                    <a:solidFill>
                      <a:srgbClr val="F97072"/>
                    </a:solidFill>
                  </a:tcPr>
                </a:tc>
                <a:tc>
                  <a:txBody>
                    <a:bodyPr/>
                    <a:lstStyle/>
                    <a:p>
                      <a:pPr algn="r" fontAlgn="b"/>
                      <a:r>
                        <a:rPr lang="en-US" sz="1000" b="0" i="0" u="none" strike="noStrike">
                          <a:solidFill>
                            <a:srgbClr val="000000"/>
                          </a:solidFill>
                          <a:effectLst/>
                          <a:latin typeface="Calibri" panose="020F0502020204030204" pitchFamily="34" charset="0"/>
                        </a:rPr>
                        <a:t>14.6%</a:t>
                      </a:r>
                    </a:p>
                  </a:txBody>
                  <a:tcPr marL="5611" marR="5611" marT="5611" marB="0" anchor="b">
                    <a:lnL>
                      <a:noFill/>
                    </a:lnL>
                    <a:lnR>
                      <a:noFill/>
                    </a:lnR>
                    <a:lnT>
                      <a:noFill/>
                    </a:lnT>
                    <a:lnB>
                      <a:noFill/>
                    </a:lnB>
                    <a:solidFill>
                      <a:srgbClr val="F96D6F"/>
                    </a:solidFill>
                  </a:tcPr>
                </a:tc>
                <a:tc>
                  <a:txBody>
                    <a:bodyPr/>
                    <a:lstStyle/>
                    <a:p>
                      <a:pPr algn="r" fontAlgn="b"/>
                      <a:r>
                        <a:rPr lang="en-US" sz="1000" b="0" i="0" u="none" strike="noStrike">
                          <a:solidFill>
                            <a:srgbClr val="000000"/>
                          </a:solidFill>
                          <a:effectLst/>
                          <a:latin typeface="Calibri" panose="020F0502020204030204" pitchFamily="34" charset="0"/>
                        </a:rPr>
                        <a:t>3.4%</a:t>
                      </a:r>
                    </a:p>
                  </a:txBody>
                  <a:tcPr marL="5611" marR="5611" marT="5611" marB="0" anchor="b">
                    <a:lnL>
                      <a:noFill/>
                    </a:lnL>
                    <a:lnR>
                      <a:noFill/>
                    </a:lnR>
                    <a:lnT>
                      <a:noFill/>
                    </a:lnT>
                    <a:lnB>
                      <a:noFill/>
                    </a:lnB>
                    <a:solidFill>
                      <a:srgbClr val="F97274"/>
                    </a:solidFill>
                  </a:tcPr>
                </a:tc>
                <a:tc>
                  <a:txBody>
                    <a:bodyPr/>
                    <a:lstStyle/>
                    <a:p>
                      <a:pPr algn="r" fontAlgn="b"/>
                      <a:r>
                        <a:rPr lang="en-US" sz="1000" b="0" i="0" u="none" strike="noStrike">
                          <a:solidFill>
                            <a:srgbClr val="000000"/>
                          </a:solidFill>
                          <a:effectLst/>
                          <a:latin typeface="Calibri" panose="020F0502020204030204" pitchFamily="34" charset="0"/>
                        </a:rPr>
                        <a:t>1.5%</a:t>
                      </a:r>
                    </a:p>
                  </a:txBody>
                  <a:tcPr marL="5611" marR="5611" marT="5611" marB="0" anchor="b">
                    <a:lnL>
                      <a:noFill/>
                    </a:lnL>
                    <a:lnR>
                      <a:noFill/>
                    </a:lnR>
                    <a:lnT>
                      <a:noFill/>
                    </a:lnT>
                    <a:lnB>
                      <a:noFill/>
                    </a:lnB>
                    <a:solidFill>
                      <a:srgbClr val="F8696B"/>
                    </a:solidFill>
                  </a:tcPr>
                </a:tc>
                <a:extLst>
                  <a:ext uri="{0D108BD9-81ED-4DB2-BD59-A6C34878D82A}">
                    <a16:rowId xmlns:a16="http://schemas.microsoft.com/office/drawing/2014/main" val="2476312251"/>
                  </a:ext>
                </a:extLst>
              </a:tr>
              <a:tr h="168329">
                <a:tc>
                  <a:txBody>
                    <a:bodyPr/>
                    <a:lstStyle/>
                    <a:p>
                      <a:pPr algn="ctr" fontAlgn="b"/>
                      <a:r>
                        <a:rPr lang="en-US" sz="1000" b="1" i="0" u="none" strike="noStrike">
                          <a:solidFill>
                            <a:srgbClr val="000000"/>
                          </a:solidFill>
                          <a:effectLst/>
                          <a:latin typeface="Calibri" panose="020F0502020204030204" pitchFamily="34" charset="0"/>
                        </a:rPr>
                        <a:t>2020</a:t>
                      </a:r>
                    </a:p>
                  </a:txBody>
                  <a:tcPr marL="5611" marR="5611" marT="56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24.7%</a:t>
                      </a:r>
                    </a:p>
                  </a:txBody>
                  <a:tcPr marL="5611" marR="5611" marT="5611" marB="0" anchor="b">
                    <a:lnL w="6350" cap="flat" cmpd="sng" algn="ctr">
                      <a:solidFill>
                        <a:srgbClr val="000000"/>
                      </a:solidFill>
                      <a:prstDash val="solid"/>
                      <a:round/>
                      <a:headEnd type="none" w="med" len="med"/>
                      <a:tailEnd type="none" w="med" len="med"/>
                    </a:lnL>
                    <a:lnR>
                      <a:noFill/>
                    </a:lnR>
                    <a:lnT>
                      <a:noFill/>
                    </a:lnT>
                    <a:lnB>
                      <a:noFill/>
                    </a:lnB>
                    <a:solidFill>
                      <a:srgbClr val="FCDDDF"/>
                    </a:solidFill>
                  </a:tcPr>
                </a:tc>
                <a:tc>
                  <a:txBody>
                    <a:bodyPr/>
                    <a:lstStyle/>
                    <a:p>
                      <a:pPr algn="r" fontAlgn="b"/>
                      <a:r>
                        <a:rPr lang="en-US" sz="1000" b="0" i="0" u="none" strike="noStrike">
                          <a:solidFill>
                            <a:srgbClr val="000000"/>
                          </a:solidFill>
                          <a:effectLst/>
                          <a:latin typeface="Calibri" panose="020F0502020204030204" pitchFamily="34" charset="0"/>
                        </a:rPr>
                        <a:t>13.9%</a:t>
                      </a:r>
                    </a:p>
                  </a:txBody>
                  <a:tcPr marL="5611" marR="5611" marT="5611" marB="0" anchor="b">
                    <a:lnL>
                      <a:noFill/>
                    </a:lnL>
                    <a:lnR>
                      <a:noFill/>
                    </a:lnR>
                    <a:lnT>
                      <a:noFill/>
                    </a:lnT>
                    <a:lnB>
                      <a:noFill/>
                    </a:lnB>
                    <a:solidFill>
                      <a:srgbClr val="FCF8FA"/>
                    </a:solidFill>
                  </a:tcPr>
                </a:tc>
                <a:tc>
                  <a:txBody>
                    <a:bodyPr/>
                    <a:lstStyle/>
                    <a:p>
                      <a:pPr algn="r" fontAlgn="b"/>
                      <a:r>
                        <a:rPr lang="en-US" sz="1000" b="0" i="0" u="none" strike="noStrike">
                          <a:solidFill>
                            <a:srgbClr val="000000"/>
                          </a:solidFill>
                          <a:effectLst/>
                          <a:latin typeface="Calibri" panose="020F0502020204030204" pitchFamily="34" charset="0"/>
                        </a:rPr>
                        <a:t>23.5%</a:t>
                      </a:r>
                    </a:p>
                  </a:txBody>
                  <a:tcPr marL="5611" marR="5611" marT="5611" marB="0" anchor="b">
                    <a:lnL>
                      <a:noFill/>
                    </a:lnL>
                    <a:lnR>
                      <a:noFill/>
                    </a:lnR>
                    <a:lnT>
                      <a:noFill/>
                    </a:lnT>
                    <a:lnB>
                      <a:noFill/>
                    </a:lnB>
                    <a:solidFill>
                      <a:srgbClr val="FAB0B3"/>
                    </a:solidFill>
                  </a:tcPr>
                </a:tc>
                <a:tc>
                  <a:txBody>
                    <a:bodyPr/>
                    <a:lstStyle/>
                    <a:p>
                      <a:pPr algn="r" fontAlgn="b"/>
                      <a:r>
                        <a:rPr lang="en-US" sz="1000" b="0" i="0" u="none" strike="noStrike">
                          <a:solidFill>
                            <a:srgbClr val="000000"/>
                          </a:solidFill>
                          <a:effectLst/>
                          <a:latin typeface="Calibri" panose="020F0502020204030204" pitchFamily="34" charset="0"/>
                        </a:rPr>
                        <a:t>19.1%</a:t>
                      </a:r>
                    </a:p>
                  </a:txBody>
                  <a:tcPr marL="5611" marR="5611" marT="5611" marB="0" anchor="b">
                    <a:lnL>
                      <a:noFill/>
                    </a:lnL>
                    <a:lnR>
                      <a:noFill/>
                    </a:lnR>
                    <a:lnT>
                      <a:noFill/>
                    </a:lnT>
                    <a:lnB>
                      <a:noFill/>
                    </a:lnB>
                    <a:solidFill>
                      <a:srgbClr val="F97A7C"/>
                    </a:solidFill>
                  </a:tcPr>
                </a:tc>
                <a:tc>
                  <a:txBody>
                    <a:bodyPr/>
                    <a:lstStyle/>
                    <a:p>
                      <a:pPr algn="r" fontAlgn="b"/>
                      <a:r>
                        <a:rPr lang="en-US" sz="1000" b="0" i="0" u="none" strike="noStrike">
                          <a:solidFill>
                            <a:srgbClr val="000000"/>
                          </a:solidFill>
                          <a:effectLst/>
                          <a:latin typeface="Calibri" panose="020F0502020204030204" pitchFamily="34" charset="0"/>
                        </a:rPr>
                        <a:t>13.8%</a:t>
                      </a:r>
                    </a:p>
                  </a:txBody>
                  <a:tcPr marL="5611" marR="5611" marT="5611" marB="0" anchor="b">
                    <a:lnL>
                      <a:noFill/>
                    </a:lnL>
                    <a:lnR>
                      <a:noFill/>
                    </a:lnR>
                    <a:lnT>
                      <a:noFill/>
                    </a:lnT>
                    <a:lnB>
                      <a:noFill/>
                    </a:lnB>
                    <a:solidFill>
                      <a:srgbClr val="F98082"/>
                    </a:solidFill>
                  </a:tcPr>
                </a:tc>
                <a:tc>
                  <a:txBody>
                    <a:bodyPr/>
                    <a:lstStyle/>
                    <a:p>
                      <a:pPr algn="r" fontAlgn="b"/>
                      <a:r>
                        <a:rPr lang="en-US" sz="1000" b="0" i="0" u="none" strike="noStrike">
                          <a:solidFill>
                            <a:srgbClr val="000000"/>
                          </a:solidFill>
                          <a:effectLst/>
                          <a:latin typeface="Calibri" panose="020F0502020204030204" pitchFamily="34" charset="0"/>
                        </a:rPr>
                        <a:t>3.5%</a:t>
                      </a:r>
                    </a:p>
                  </a:txBody>
                  <a:tcPr marL="5611" marR="5611" marT="5611" marB="0" anchor="b">
                    <a:lnL>
                      <a:noFill/>
                    </a:lnL>
                    <a:lnR>
                      <a:noFill/>
                    </a:lnR>
                    <a:lnT>
                      <a:noFill/>
                    </a:lnT>
                    <a:lnB>
                      <a:noFill/>
                    </a:lnB>
                    <a:solidFill>
                      <a:srgbClr val="F8696B"/>
                    </a:solidFill>
                  </a:tcPr>
                </a:tc>
                <a:tc>
                  <a:txBody>
                    <a:bodyPr/>
                    <a:lstStyle/>
                    <a:p>
                      <a:pPr algn="r" fontAlgn="b"/>
                      <a:r>
                        <a:rPr lang="en-US" sz="1000" b="0" i="0" u="none" strike="noStrike">
                          <a:solidFill>
                            <a:srgbClr val="000000"/>
                          </a:solidFill>
                          <a:effectLst/>
                          <a:latin typeface="Calibri" panose="020F0502020204030204" pitchFamily="34" charset="0"/>
                        </a:rPr>
                        <a:t>1.4%</a:t>
                      </a:r>
                    </a:p>
                  </a:txBody>
                  <a:tcPr marL="5611" marR="5611" marT="5611" marB="0" anchor="b">
                    <a:lnL>
                      <a:noFill/>
                    </a:lnL>
                    <a:lnR>
                      <a:noFill/>
                    </a:lnR>
                    <a:lnT>
                      <a:noFill/>
                    </a:lnT>
                    <a:lnB>
                      <a:noFill/>
                    </a:lnB>
                    <a:solidFill>
                      <a:srgbClr val="F97375"/>
                    </a:solidFill>
                  </a:tcPr>
                </a:tc>
                <a:extLst>
                  <a:ext uri="{0D108BD9-81ED-4DB2-BD59-A6C34878D82A}">
                    <a16:rowId xmlns:a16="http://schemas.microsoft.com/office/drawing/2014/main" val="2057205218"/>
                  </a:ext>
                </a:extLst>
              </a:tr>
              <a:tr h="168329">
                <a:tc>
                  <a:txBody>
                    <a:bodyPr/>
                    <a:lstStyle/>
                    <a:p>
                      <a:pPr algn="ctr" fontAlgn="b"/>
                      <a:r>
                        <a:rPr lang="en-US" sz="1000" b="1" i="0" u="none" strike="noStrike">
                          <a:solidFill>
                            <a:srgbClr val="000000"/>
                          </a:solidFill>
                          <a:effectLst/>
                          <a:latin typeface="Calibri" panose="020F0502020204030204" pitchFamily="34" charset="0"/>
                        </a:rPr>
                        <a:t>2021</a:t>
                      </a:r>
                    </a:p>
                  </a:txBody>
                  <a:tcPr marL="5611" marR="5611" marT="56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24.8%</a:t>
                      </a:r>
                    </a:p>
                  </a:txBody>
                  <a:tcPr marL="5611" marR="5611" marT="5611" marB="0" anchor="b">
                    <a:lnL w="6350" cap="flat" cmpd="sng" algn="ctr">
                      <a:solidFill>
                        <a:srgbClr val="000000"/>
                      </a:solidFill>
                      <a:prstDash val="solid"/>
                      <a:round/>
                      <a:headEnd type="none" w="med" len="med"/>
                      <a:tailEnd type="none" w="med" len="med"/>
                    </a:lnL>
                    <a:lnR>
                      <a:noFill/>
                    </a:lnR>
                    <a:lnT>
                      <a:noFill/>
                    </a:lnT>
                    <a:lnB>
                      <a:noFill/>
                    </a:lnB>
                    <a:solidFill>
                      <a:srgbClr val="FCDCDE"/>
                    </a:solidFill>
                  </a:tcPr>
                </a:tc>
                <a:tc>
                  <a:txBody>
                    <a:bodyPr/>
                    <a:lstStyle/>
                    <a:p>
                      <a:pPr algn="r" fontAlgn="b"/>
                      <a:r>
                        <a:rPr lang="en-US" sz="1000" b="0" i="0" u="none" strike="noStrike">
                          <a:solidFill>
                            <a:srgbClr val="000000"/>
                          </a:solidFill>
                          <a:effectLst/>
                          <a:latin typeface="Calibri" panose="020F0502020204030204" pitchFamily="34" charset="0"/>
                        </a:rPr>
                        <a:t>13.9%</a:t>
                      </a:r>
                    </a:p>
                  </a:txBody>
                  <a:tcPr marL="5611" marR="5611" marT="5611" marB="0" anchor="b">
                    <a:lnL>
                      <a:noFill/>
                    </a:lnL>
                    <a:lnR>
                      <a:noFill/>
                    </a:lnR>
                    <a:lnT>
                      <a:noFill/>
                    </a:lnT>
                    <a:lnB>
                      <a:noFill/>
                    </a:lnB>
                    <a:solidFill>
                      <a:srgbClr val="FCFCFF"/>
                    </a:solidFill>
                  </a:tcPr>
                </a:tc>
                <a:tc>
                  <a:txBody>
                    <a:bodyPr/>
                    <a:lstStyle/>
                    <a:p>
                      <a:pPr algn="r" fontAlgn="b"/>
                      <a:r>
                        <a:rPr lang="en-US" sz="1000" b="0" i="0" u="none" strike="noStrike">
                          <a:solidFill>
                            <a:srgbClr val="000000"/>
                          </a:solidFill>
                          <a:effectLst/>
                          <a:latin typeface="Calibri" panose="020F0502020204030204" pitchFamily="34" charset="0"/>
                        </a:rPr>
                        <a:t>25.0%</a:t>
                      </a:r>
                    </a:p>
                  </a:txBody>
                  <a:tcPr marL="5611" marR="5611" marT="5611" marB="0" anchor="b">
                    <a:lnL>
                      <a:noFill/>
                    </a:lnL>
                    <a:lnR>
                      <a:noFill/>
                    </a:lnR>
                    <a:lnT>
                      <a:noFill/>
                    </a:lnT>
                    <a:lnB>
                      <a:noFill/>
                    </a:lnB>
                    <a:solidFill>
                      <a:srgbClr val="F8696B"/>
                    </a:solidFill>
                  </a:tcPr>
                </a:tc>
                <a:tc>
                  <a:txBody>
                    <a:bodyPr/>
                    <a:lstStyle/>
                    <a:p>
                      <a:pPr algn="r" fontAlgn="b"/>
                      <a:r>
                        <a:rPr lang="en-US" sz="1000" b="0" i="0" u="none" strike="noStrike">
                          <a:solidFill>
                            <a:srgbClr val="000000"/>
                          </a:solidFill>
                          <a:effectLst/>
                          <a:latin typeface="Calibri" panose="020F0502020204030204" pitchFamily="34" charset="0"/>
                        </a:rPr>
                        <a:t>18.5%</a:t>
                      </a:r>
                    </a:p>
                  </a:txBody>
                  <a:tcPr marL="5611" marR="5611" marT="5611" marB="0" anchor="b">
                    <a:lnL>
                      <a:noFill/>
                    </a:lnL>
                    <a:lnR>
                      <a:noFill/>
                    </a:lnR>
                    <a:lnT>
                      <a:noFill/>
                    </a:lnT>
                    <a:lnB>
                      <a:noFill/>
                    </a:lnB>
                    <a:solidFill>
                      <a:srgbClr val="F98789"/>
                    </a:solidFill>
                  </a:tcPr>
                </a:tc>
                <a:tc>
                  <a:txBody>
                    <a:bodyPr/>
                    <a:lstStyle/>
                    <a:p>
                      <a:pPr algn="r" fontAlgn="b"/>
                      <a:r>
                        <a:rPr lang="en-US" sz="1000" b="0" i="0" u="none" strike="noStrike">
                          <a:solidFill>
                            <a:srgbClr val="000000"/>
                          </a:solidFill>
                          <a:effectLst/>
                          <a:latin typeface="Calibri" panose="020F0502020204030204" pitchFamily="34" charset="0"/>
                        </a:rPr>
                        <a:t>13.5%</a:t>
                      </a:r>
                    </a:p>
                  </a:txBody>
                  <a:tcPr marL="5611" marR="5611" marT="5611" marB="0" anchor="b">
                    <a:lnL>
                      <a:noFill/>
                    </a:lnL>
                    <a:lnR>
                      <a:noFill/>
                    </a:lnR>
                    <a:lnT>
                      <a:noFill/>
                    </a:lnT>
                    <a:lnB>
                      <a:noFill/>
                    </a:lnB>
                    <a:solidFill>
                      <a:srgbClr val="F9888A"/>
                    </a:solidFill>
                  </a:tcPr>
                </a:tc>
                <a:tc>
                  <a:txBody>
                    <a:bodyPr/>
                    <a:lstStyle/>
                    <a:p>
                      <a:pPr algn="r" fontAlgn="b"/>
                      <a:r>
                        <a:rPr lang="en-US" sz="1000" b="0" i="0" u="none" strike="noStrike">
                          <a:solidFill>
                            <a:srgbClr val="000000"/>
                          </a:solidFill>
                          <a:effectLst/>
                          <a:latin typeface="Calibri" panose="020F0502020204030204" pitchFamily="34" charset="0"/>
                        </a:rPr>
                        <a:t>3.0%</a:t>
                      </a:r>
                    </a:p>
                  </a:txBody>
                  <a:tcPr marL="5611" marR="5611" marT="5611" marB="0" anchor="b">
                    <a:lnL>
                      <a:noFill/>
                    </a:lnL>
                    <a:lnR>
                      <a:noFill/>
                    </a:lnR>
                    <a:lnT>
                      <a:noFill/>
                    </a:lnT>
                    <a:lnB>
                      <a:noFill/>
                    </a:lnB>
                    <a:solidFill>
                      <a:srgbClr val="F98A8C"/>
                    </a:solidFill>
                  </a:tcPr>
                </a:tc>
                <a:tc>
                  <a:txBody>
                    <a:bodyPr/>
                    <a:lstStyle/>
                    <a:p>
                      <a:pPr algn="r" fontAlgn="b"/>
                      <a:r>
                        <a:rPr lang="en-US" sz="1000" b="0" i="0" u="none" strike="noStrike">
                          <a:solidFill>
                            <a:srgbClr val="000000"/>
                          </a:solidFill>
                          <a:effectLst/>
                          <a:latin typeface="Calibri" panose="020F0502020204030204" pitchFamily="34" charset="0"/>
                        </a:rPr>
                        <a:t>1.3%</a:t>
                      </a:r>
                    </a:p>
                  </a:txBody>
                  <a:tcPr marL="5611" marR="5611" marT="5611" marB="0" anchor="b">
                    <a:lnL>
                      <a:noFill/>
                    </a:lnL>
                    <a:lnR>
                      <a:noFill/>
                    </a:lnR>
                    <a:lnT>
                      <a:noFill/>
                    </a:lnT>
                    <a:lnB>
                      <a:noFill/>
                    </a:lnB>
                    <a:solidFill>
                      <a:srgbClr val="F98587"/>
                    </a:solidFill>
                  </a:tcPr>
                </a:tc>
                <a:extLst>
                  <a:ext uri="{0D108BD9-81ED-4DB2-BD59-A6C34878D82A}">
                    <a16:rowId xmlns:a16="http://schemas.microsoft.com/office/drawing/2014/main" val="1568018732"/>
                  </a:ext>
                </a:extLst>
              </a:tr>
              <a:tr h="168329">
                <a:tc>
                  <a:txBody>
                    <a:bodyPr/>
                    <a:lstStyle/>
                    <a:p>
                      <a:pPr algn="ctr" fontAlgn="b"/>
                      <a:r>
                        <a:rPr lang="en-US" sz="1000" b="1" i="0" u="none" strike="noStrike">
                          <a:solidFill>
                            <a:srgbClr val="000000"/>
                          </a:solidFill>
                          <a:effectLst/>
                          <a:latin typeface="Calibri" panose="020F0502020204030204" pitchFamily="34" charset="0"/>
                        </a:rPr>
                        <a:t>2022</a:t>
                      </a:r>
                    </a:p>
                  </a:txBody>
                  <a:tcPr marL="5611" marR="5611" marT="56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solidFill>
                            <a:srgbClr val="000000"/>
                          </a:solidFill>
                          <a:effectLst/>
                          <a:latin typeface="Calibri" panose="020F0502020204030204" pitchFamily="34" charset="0"/>
                        </a:rPr>
                        <a:t>21.2%</a:t>
                      </a:r>
                    </a:p>
                  </a:txBody>
                  <a:tcPr marL="5611" marR="5611" marT="5611" marB="0" anchor="b">
                    <a:lnL w="6350" cap="flat" cmpd="sng" algn="ctr">
                      <a:solidFill>
                        <a:srgbClr val="000000"/>
                      </a:solidFill>
                      <a:prstDash val="solid"/>
                      <a:round/>
                      <a:headEnd type="none" w="med" len="med"/>
                      <a:tailEnd type="none" w="med" len="med"/>
                    </a:lnL>
                    <a:lnR>
                      <a:noFill/>
                    </a:lnR>
                    <a:lnT>
                      <a:noFill/>
                    </a:lnT>
                    <a:lnB>
                      <a:noFill/>
                    </a:lnB>
                    <a:solidFill>
                      <a:srgbClr val="FCFCFF"/>
                    </a:solidFill>
                  </a:tcPr>
                </a:tc>
                <a:tc>
                  <a:txBody>
                    <a:bodyPr/>
                    <a:lstStyle/>
                    <a:p>
                      <a:pPr algn="r" fontAlgn="b"/>
                      <a:r>
                        <a:rPr lang="en-US" sz="1000" b="0" i="0" u="none" strike="noStrike">
                          <a:solidFill>
                            <a:srgbClr val="000000"/>
                          </a:solidFill>
                          <a:effectLst/>
                          <a:latin typeface="Calibri" panose="020F0502020204030204" pitchFamily="34" charset="0"/>
                        </a:rPr>
                        <a:t>14.9%</a:t>
                      </a:r>
                    </a:p>
                  </a:txBody>
                  <a:tcPr marL="5611" marR="5611" marT="5611" marB="0" anchor="b">
                    <a:lnL>
                      <a:noFill/>
                    </a:lnL>
                    <a:lnR>
                      <a:noFill/>
                    </a:lnR>
                    <a:lnT>
                      <a:noFill/>
                    </a:lnT>
                    <a:lnB>
                      <a:noFill/>
                    </a:lnB>
                    <a:solidFill>
                      <a:srgbClr val="FBC0C3"/>
                    </a:solidFill>
                  </a:tcPr>
                </a:tc>
                <a:tc>
                  <a:txBody>
                    <a:bodyPr/>
                    <a:lstStyle/>
                    <a:p>
                      <a:pPr algn="r" fontAlgn="b"/>
                      <a:r>
                        <a:rPr lang="en-US" sz="1000" b="0" i="0" u="none" strike="noStrike">
                          <a:solidFill>
                            <a:srgbClr val="000000"/>
                          </a:solidFill>
                          <a:effectLst/>
                          <a:latin typeface="Calibri" panose="020F0502020204030204" pitchFamily="34" charset="0"/>
                        </a:rPr>
                        <a:t>24.4%</a:t>
                      </a:r>
                    </a:p>
                  </a:txBody>
                  <a:tcPr marL="5611" marR="5611" marT="5611" marB="0" anchor="b">
                    <a:lnL>
                      <a:noFill/>
                    </a:lnL>
                    <a:lnR>
                      <a:noFill/>
                    </a:lnR>
                    <a:lnT>
                      <a:noFill/>
                    </a:lnT>
                    <a:lnB>
                      <a:noFill/>
                    </a:lnB>
                    <a:solidFill>
                      <a:srgbClr val="F98688"/>
                    </a:solidFill>
                  </a:tcPr>
                </a:tc>
                <a:tc>
                  <a:txBody>
                    <a:bodyPr/>
                    <a:lstStyle/>
                    <a:p>
                      <a:pPr algn="r" fontAlgn="b"/>
                      <a:r>
                        <a:rPr lang="en-US" sz="1000" b="0" i="0" u="none" strike="noStrike">
                          <a:solidFill>
                            <a:srgbClr val="000000"/>
                          </a:solidFill>
                          <a:effectLst/>
                          <a:latin typeface="Calibri" panose="020F0502020204030204" pitchFamily="34" charset="0"/>
                        </a:rPr>
                        <a:t>19.9%</a:t>
                      </a:r>
                    </a:p>
                  </a:txBody>
                  <a:tcPr marL="5611" marR="5611" marT="5611" marB="0" anchor="b">
                    <a:lnL>
                      <a:noFill/>
                    </a:lnL>
                    <a:lnR>
                      <a:noFill/>
                    </a:lnR>
                    <a:lnT>
                      <a:noFill/>
                    </a:lnT>
                    <a:lnB>
                      <a:noFill/>
                    </a:lnB>
                    <a:solidFill>
                      <a:srgbClr val="F8696B"/>
                    </a:solidFill>
                  </a:tcPr>
                </a:tc>
                <a:tc>
                  <a:txBody>
                    <a:bodyPr/>
                    <a:lstStyle/>
                    <a:p>
                      <a:pPr algn="r" fontAlgn="b"/>
                      <a:r>
                        <a:rPr lang="en-US" sz="1000" b="0" i="0" u="none" strike="noStrike">
                          <a:solidFill>
                            <a:srgbClr val="000000"/>
                          </a:solidFill>
                          <a:effectLst/>
                          <a:latin typeface="Calibri" panose="020F0502020204030204" pitchFamily="34" charset="0"/>
                        </a:rPr>
                        <a:t>14.7%</a:t>
                      </a:r>
                    </a:p>
                  </a:txBody>
                  <a:tcPr marL="5611" marR="5611" marT="5611" marB="0" anchor="b">
                    <a:lnL>
                      <a:noFill/>
                    </a:lnL>
                    <a:lnR>
                      <a:noFill/>
                    </a:lnR>
                    <a:lnT>
                      <a:noFill/>
                    </a:lnT>
                    <a:lnB>
                      <a:noFill/>
                    </a:lnB>
                    <a:solidFill>
                      <a:srgbClr val="F8696B"/>
                    </a:solidFill>
                  </a:tcPr>
                </a:tc>
                <a:tc>
                  <a:txBody>
                    <a:bodyPr/>
                    <a:lstStyle/>
                    <a:p>
                      <a:pPr algn="r" fontAlgn="b"/>
                      <a:r>
                        <a:rPr lang="en-US" sz="1000" b="0" i="0" u="none" strike="noStrike">
                          <a:solidFill>
                            <a:srgbClr val="000000"/>
                          </a:solidFill>
                          <a:effectLst/>
                          <a:latin typeface="Calibri" panose="020F0502020204030204" pitchFamily="34" charset="0"/>
                        </a:rPr>
                        <a:t>3.4%</a:t>
                      </a:r>
                    </a:p>
                  </a:txBody>
                  <a:tcPr marL="5611" marR="5611" marT="5611" marB="0" anchor="b">
                    <a:lnL>
                      <a:noFill/>
                    </a:lnL>
                    <a:lnR>
                      <a:noFill/>
                    </a:lnR>
                    <a:lnT>
                      <a:noFill/>
                    </a:lnT>
                    <a:lnB>
                      <a:noFill/>
                    </a:lnB>
                    <a:solidFill>
                      <a:srgbClr val="F97173"/>
                    </a:solidFill>
                  </a:tcPr>
                </a:tc>
                <a:tc>
                  <a:txBody>
                    <a:bodyPr/>
                    <a:lstStyle/>
                    <a:p>
                      <a:pPr algn="r" fontAlgn="b"/>
                      <a:r>
                        <a:rPr lang="en-US" sz="1000" b="0" i="0" u="none" strike="noStrike" dirty="0">
                          <a:solidFill>
                            <a:srgbClr val="000000"/>
                          </a:solidFill>
                          <a:effectLst/>
                          <a:latin typeface="Calibri" panose="020F0502020204030204" pitchFamily="34" charset="0"/>
                        </a:rPr>
                        <a:t>1.4%</a:t>
                      </a:r>
                    </a:p>
                  </a:txBody>
                  <a:tcPr marL="5611" marR="5611" marT="5611" marB="0" anchor="b">
                    <a:lnL>
                      <a:noFill/>
                    </a:lnL>
                    <a:lnR>
                      <a:noFill/>
                    </a:lnR>
                    <a:lnT>
                      <a:noFill/>
                    </a:lnT>
                    <a:lnB>
                      <a:noFill/>
                    </a:lnB>
                    <a:solidFill>
                      <a:srgbClr val="F97274"/>
                    </a:solidFill>
                  </a:tcPr>
                </a:tc>
                <a:extLst>
                  <a:ext uri="{0D108BD9-81ED-4DB2-BD59-A6C34878D82A}">
                    <a16:rowId xmlns:a16="http://schemas.microsoft.com/office/drawing/2014/main" val="2364382538"/>
                  </a:ext>
                </a:extLst>
              </a:tr>
            </a:tbl>
          </a:graphicData>
        </a:graphic>
      </p:graphicFrame>
      <p:sp>
        <p:nvSpPr>
          <p:cNvPr id="2" name="TextBox 1">
            <a:extLst>
              <a:ext uri="{FF2B5EF4-FFF2-40B4-BE49-F238E27FC236}">
                <a16:creationId xmlns:a16="http://schemas.microsoft.com/office/drawing/2014/main" id="{03DFC84A-917A-E951-A54C-B29886107D42}"/>
              </a:ext>
            </a:extLst>
          </p:cNvPr>
          <p:cNvSpPr txBox="1"/>
          <p:nvPr/>
        </p:nvSpPr>
        <p:spPr>
          <a:xfrm>
            <a:off x="4991100" y="5901850"/>
            <a:ext cx="2209800" cy="304800"/>
          </a:xfrm>
          <a:prstGeom prst="rect">
            <a:avLst/>
          </a:prstGeom>
          <a:noFill/>
        </p:spPr>
        <p:txBody>
          <a:bodyPr wrap="square" lIns="0" rIns="0" rtlCol="0">
            <a:noAutofit/>
          </a:bodyPr>
          <a:lstStyle/>
          <a:p>
            <a:pPr algn="ctr">
              <a:spcBef>
                <a:spcPts val="500"/>
              </a:spcBef>
              <a:spcAft>
                <a:spcPts val="300"/>
              </a:spcAft>
            </a:pPr>
            <a:r>
              <a:rPr lang="en-US" sz="1000" dirty="0"/>
              <a:t>Source: National Practitioner Data Bank</a:t>
            </a:r>
          </a:p>
        </p:txBody>
      </p:sp>
    </p:spTree>
    <p:extLst>
      <p:ext uri="{BB962C8B-B14F-4D97-AF65-F5344CB8AC3E}">
        <p14:creationId xmlns:p14="http://schemas.microsoft.com/office/powerpoint/2010/main" val="589582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5EBD27-798C-B243-9E1B-B7CF90384381}"/>
              </a:ext>
            </a:extLst>
          </p:cNvPr>
          <p:cNvSpPr>
            <a:spLocks noGrp="1"/>
          </p:cNvSpPr>
          <p:nvPr>
            <p:ph type="title"/>
          </p:nvPr>
        </p:nvSpPr>
        <p:spPr/>
        <p:txBody>
          <a:bodyPr/>
          <a:lstStyle/>
          <a:p>
            <a:r>
              <a:rPr lang="en-US" dirty="0"/>
              <a:t>The MPL Market is Cyclical</a:t>
            </a:r>
          </a:p>
        </p:txBody>
      </p:sp>
      <p:pic>
        <p:nvPicPr>
          <p:cNvPr id="2" name="Picture 1">
            <a:extLst>
              <a:ext uri="{FF2B5EF4-FFF2-40B4-BE49-F238E27FC236}">
                <a16:creationId xmlns:a16="http://schemas.microsoft.com/office/drawing/2014/main" id="{FF66EBC2-EF24-898E-A08A-FB29C25712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12636" y="6234987"/>
            <a:ext cx="1979364" cy="623013"/>
          </a:xfrm>
          <a:prstGeom prst="rect">
            <a:avLst/>
          </a:prstGeom>
        </p:spPr>
      </p:pic>
      <p:sp>
        <p:nvSpPr>
          <p:cNvPr id="4" name="Title 2">
            <a:extLst>
              <a:ext uri="{FF2B5EF4-FFF2-40B4-BE49-F238E27FC236}">
                <a16:creationId xmlns:a16="http://schemas.microsoft.com/office/drawing/2014/main" id="{7B5A9BFE-FB0B-AE0C-6509-046E47C3EA16}"/>
              </a:ext>
            </a:extLst>
          </p:cNvPr>
          <p:cNvSpPr txBox="1">
            <a:spLocks/>
          </p:cNvSpPr>
          <p:nvPr/>
        </p:nvSpPr>
        <p:spPr>
          <a:xfrm>
            <a:off x="656013" y="6473635"/>
            <a:ext cx="3815692" cy="123111"/>
          </a:xfrm>
          <a:prstGeom prst="rect">
            <a:avLst/>
          </a:prstGeom>
        </p:spPr>
        <p:txBody>
          <a:bodyPr wrap="square" lIns="0" tIns="0" rIns="0" bIns="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800" b="0" i="0" kern="1500" spc="0" dirty="0">
                <a:solidFill>
                  <a:schemeClr val="tx1"/>
                </a:solidFill>
                <a:latin typeface="Calibri" panose="020F0502020204030204" pitchFamily="34" charset="0"/>
              </a:rPr>
              <a:t>©2023 ProAssurance Corporation  •  All rights reserved. </a:t>
            </a:r>
          </a:p>
        </p:txBody>
      </p:sp>
      <p:sp>
        <p:nvSpPr>
          <p:cNvPr id="5" name="Slide Number Placeholder 5">
            <a:extLst>
              <a:ext uri="{FF2B5EF4-FFF2-40B4-BE49-F238E27FC236}">
                <a16:creationId xmlns:a16="http://schemas.microsoft.com/office/drawing/2014/main" id="{541A9C38-1D8C-A390-0AB0-51DDAD6ACF08}"/>
              </a:ext>
            </a:extLst>
          </p:cNvPr>
          <p:cNvSpPr txBox="1">
            <a:spLocks/>
          </p:cNvSpPr>
          <p:nvPr/>
        </p:nvSpPr>
        <p:spPr>
          <a:xfrm>
            <a:off x="-82633" y="6383647"/>
            <a:ext cx="738646" cy="274637"/>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ctr" defTabSz="1031626" rtl="0" eaLnBrk="1" fontAlgn="auto" latinLnBrk="0" hangingPunct="1">
              <a:lnSpc>
                <a:spcPct val="100000"/>
              </a:lnSpc>
              <a:spcBef>
                <a:spcPts val="0"/>
              </a:spcBef>
              <a:spcAft>
                <a:spcPts val="0"/>
              </a:spcAft>
              <a:buClrTx/>
              <a:buSzTx/>
              <a:buFontTx/>
              <a:buNone/>
              <a:tabLst/>
              <a:defRPr/>
            </a:pPr>
            <a:fld id="{FF14B9FE-21E6-4B09-A80A-6ECAFC8A0C01}" type="slidenum">
              <a:rPr kumimoji="0" lang="en-US" sz="1200" b="1" i="0" u="none" strike="noStrike" kern="1200" cap="none" spc="0" normalizeH="0" baseline="0" noProof="0" smtClean="0">
                <a:ln>
                  <a:noFill/>
                </a:ln>
                <a:solidFill>
                  <a:schemeClr val="tx1"/>
                </a:solidFill>
                <a:effectLst/>
                <a:uLnTx/>
                <a:uFillTx/>
                <a:latin typeface="Calibri" panose="020F0502020204030204" pitchFamily="34" charset="0"/>
                <a:ea typeface="+mn-ea"/>
                <a:cs typeface="+mn-cs"/>
              </a:rPr>
              <a:pPr marL="0" marR="0" lvl="0" indent="0" algn="ctr" defTabSz="1031626" rtl="0" eaLnBrk="1" fontAlgn="auto" latinLnBrk="0" hangingPunct="1">
                <a:lnSpc>
                  <a:spcPct val="100000"/>
                </a:lnSpc>
                <a:spcBef>
                  <a:spcPts val="0"/>
                </a:spcBef>
                <a:spcAft>
                  <a:spcPts val="0"/>
                </a:spcAft>
                <a:buClrTx/>
                <a:buSzTx/>
                <a:buFontTx/>
                <a:buNone/>
                <a:tabLst/>
                <a:defRPr/>
              </a:pPr>
              <a:t>2</a:t>
            </a:fld>
            <a:endParaRPr kumimoji="0" lang="en-US" sz="12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p:txBody>
      </p:sp>
      <p:pic>
        <p:nvPicPr>
          <p:cNvPr id="9" name="Picture 8" descr="A graph with a rainbow line&#10;&#10;Description automatically generated">
            <a:extLst>
              <a:ext uri="{FF2B5EF4-FFF2-40B4-BE49-F238E27FC236}">
                <a16:creationId xmlns:a16="http://schemas.microsoft.com/office/drawing/2014/main" id="{F2B31B08-3FBF-6E74-A454-6700D3B16988}"/>
              </a:ext>
            </a:extLst>
          </p:cNvPr>
          <p:cNvPicPr>
            <a:picLocks noChangeAspect="1"/>
          </p:cNvPicPr>
          <p:nvPr/>
        </p:nvPicPr>
        <p:blipFill rotWithShape="1">
          <a:blip r:embed="rId4"/>
          <a:srcRect l="4202" t="9559" b="29328"/>
          <a:stretch/>
        </p:blipFill>
        <p:spPr>
          <a:xfrm>
            <a:off x="882786" y="1143000"/>
            <a:ext cx="10547214" cy="4836099"/>
          </a:xfrm>
          <a:prstGeom prst="rect">
            <a:avLst/>
          </a:prstGeom>
        </p:spPr>
      </p:pic>
      <p:sp>
        <p:nvSpPr>
          <p:cNvPr id="25" name="TextBox 24">
            <a:extLst>
              <a:ext uri="{FF2B5EF4-FFF2-40B4-BE49-F238E27FC236}">
                <a16:creationId xmlns:a16="http://schemas.microsoft.com/office/drawing/2014/main" id="{6E202FAE-04DD-A5A9-EFBA-129C285785EA}"/>
              </a:ext>
            </a:extLst>
          </p:cNvPr>
          <p:cNvSpPr txBox="1"/>
          <p:nvPr/>
        </p:nvSpPr>
        <p:spPr>
          <a:xfrm>
            <a:off x="5014377" y="1026477"/>
            <a:ext cx="1828191" cy="306467"/>
          </a:xfrm>
          <a:prstGeom prst="roundRect">
            <a:avLst/>
          </a:prstGeom>
          <a:solidFill>
            <a:srgbClr val="C00000"/>
          </a:solidFill>
        </p:spPr>
        <p:txBody>
          <a:bodyPr wrap="square" lIns="54864" tIns="0" rIns="0" bIns="0" rtlCol="0" anchor="t">
            <a:spAutoFit/>
          </a:bodyPr>
          <a:lstStyle/>
          <a:p>
            <a:pPr algn="ctr" defTabSz="609585">
              <a:defRPr/>
            </a:pPr>
            <a:r>
              <a:rPr lang="en-US" b="1" dirty="0">
                <a:solidFill>
                  <a:schemeClr val="bg1"/>
                </a:solidFill>
              </a:rPr>
              <a:t>HARD MARKET</a:t>
            </a:r>
          </a:p>
        </p:txBody>
      </p:sp>
      <p:sp>
        <p:nvSpPr>
          <p:cNvPr id="10" name="TextBox 9">
            <a:extLst>
              <a:ext uri="{FF2B5EF4-FFF2-40B4-BE49-F238E27FC236}">
                <a16:creationId xmlns:a16="http://schemas.microsoft.com/office/drawing/2014/main" id="{A0D5AB6E-D243-413B-9408-52AA6AAAE834}"/>
              </a:ext>
            </a:extLst>
          </p:cNvPr>
          <p:cNvSpPr txBox="1"/>
          <p:nvPr/>
        </p:nvSpPr>
        <p:spPr>
          <a:xfrm>
            <a:off x="5003523" y="5805326"/>
            <a:ext cx="1828191" cy="306467"/>
          </a:xfrm>
          <a:prstGeom prst="roundRect">
            <a:avLst/>
          </a:prstGeom>
          <a:solidFill>
            <a:schemeClr val="accent1"/>
          </a:solidFill>
        </p:spPr>
        <p:txBody>
          <a:bodyPr wrap="square" lIns="54864" tIns="0" rIns="0" bIns="0" rtlCol="0" anchor="t">
            <a:spAutoFit/>
          </a:bodyPr>
          <a:lstStyle/>
          <a:p>
            <a:pPr algn="ctr" defTabSz="609585">
              <a:defRPr/>
            </a:pPr>
            <a:r>
              <a:rPr lang="en-US" b="1" dirty="0">
                <a:solidFill>
                  <a:schemeClr val="bg1"/>
                </a:solidFill>
              </a:rPr>
              <a:t>SOFT MARKET</a:t>
            </a:r>
          </a:p>
        </p:txBody>
      </p:sp>
      <p:sp>
        <p:nvSpPr>
          <p:cNvPr id="27" name="TextBox 26">
            <a:extLst>
              <a:ext uri="{FF2B5EF4-FFF2-40B4-BE49-F238E27FC236}">
                <a16:creationId xmlns:a16="http://schemas.microsoft.com/office/drawing/2014/main" id="{D1126E51-B740-2973-D7E0-CEAB4347B4BE}"/>
              </a:ext>
            </a:extLst>
          </p:cNvPr>
          <p:cNvSpPr txBox="1"/>
          <p:nvPr/>
        </p:nvSpPr>
        <p:spPr>
          <a:xfrm>
            <a:off x="9701182" y="2234702"/>
            <a:ext cx="1615144" cy="246221"/>
          </a:xfrm>
          <a:prstGeom prst="rect">
            <a:avLst/>
          </a:prstGeom>
        </p:spPr>
        <p:txBody>
          <a:bodyPr wrap="square" lIns="0" tIns="0" rIns="0" bIns="0" rtlCol="0" anchor="t">
            <a:spAutoFit/>
          </a:bodyPr>
          <a:lstStyle/>
          <a:p>
            <a:pPr defTabSz="609585">
              <a:defRPr/>
            </a:pPr>
            <a:r>
              <a:rPr lang="en-US" sz="1600" dirty="0"/>
              <a:t>Losses Stabilize</a:t>
            </a:r>
          </a:p>
        </p:txBody>
      </p:sp>
      <p:sp>
        <p:nvSpPr>
          <p:cNvPr id="13" name="TextBox 12">
            <a:extLst>
              <a:ext uri="{FF2B5EF4-FFF2-40B4-BE49-F238E27FC236}">
                <a16:creationId xmlns:a16="http://schemas.microsoft.com/office/drawing/2014/main" id="{6111301E-250D-6EAD-F5AE-154F1488EF33}"/>
              </a:ext>
            </a:extLst>
          </p:cNvPr>
          <p:cNvSpPr txBox="1"/>
          <p:nvPr/>
        </p:nvSpPr>
        <p:spPr>
          <a:xfrm>
            <a:off x="7178130" y="1468845"/>
            <a:ext cx="3377259" cy="246221"/>
          </a:xfrm>
          <a:prstGeom prst="rect">
            <a:avLst/>
          </a:prstGeom>
        </p:spPr>
        <p:txBody>
          <a:bodyPr wrap="square" lIns="0" tIns="0" rIns="0" bIns="0" rtlCol="0" anchor="t">
            <a:spAutoFit/>
          </a:bodyPr>
          <a:lstStyle/>
          <a:p>
            <a:pPr algn="ctr" defTabSz="609585">
              <a:defRPr/>
            </a:pPr>
            <a:r>
              <a:rPr lang="en-US" sz="1600" b="1" dirty="0"/>
              <a:t>Carriers Tend to Compete on Value</a:t>
            </a:r>
          </a:p>
        </p:txBody>
      </p:sp>
      <p:sp>
        <p:nvSpPr>
          <p:cNvPr id="14" name="TextBox 13">
            <a:extLst>
              <a:ext uri="{FF2B5EF4-FFF2-40B4-BE49-F238E27FC236}">
                <a16:creationId xmlns:a16="http://schemas.microsoft.com/office/drawing/2014/main" id="{5132DDC8-B203-5DF1-0A5C-74C56F478DB6}"/>
              </a:ext>
            </a:extLst>
          </p:cNvPr>
          <p:cNvSpPr txBox="1"/>
          <p:nvPr/>
        </p:nvSpPr>
        <p:spPr>
          <a:xfrm>
            <a:off x="1471325" y="5581487"/>
            <a:ext cx="3377259" cy="246221"/>
          </a:xfrm>
          <a:prstGeom prst="rect">
            <a:avLst/>
          </a:prstGeom>
        </p:spPr>
        <p:txBody>
          <a:bodyPr wrap="square" lIns="0" tIns="0" rIns="0" bIns="0" rtlCol="0" anchor="t">
            <a:spAutoFit/>
          </a:bodyPr>
          <a:lstStyle/>
          <a:p>
            <a:pPr algn="ctr" defTabSz="609585">
              <a:defRPr/>
            </a:pPr>
            <a:r>
              <a:rPr lang="en-US" sz="1600" b="1" dirty="0"/>
              <a:t>Carriers Tend to Compete on Price</a:t>
            </a:r>
          </a:p>
        </p:txBody>
      </p:sp>
      <p:sp>
        <p:nvSpPr>
          <p:cNvPr id="16" name="TextBox 15">
            <a:extLst>
              <a:ext uri="{FF2B5EF4-FFF2-40B4-BE49-F238E27FC236}">
                <a16:creationId xmlns:a16="http://schemas.microsoft.com/office/drawing/2014/main" id="{5A1E53A4-573E-9F8F-6CD5-1BD48F99E978}"/>
              </a:ext>
            </a:extLst>
          </p:cNvPr>
          <p:cNvSpPr txBox="1"/>
          <p:nvPr/>
        </p:nvSpPr>
        <p:spPr>
          <a:xfrm>
            <a:off x="7200567" y="2035455"/>
            <a:ext cx="2174664" cy="246221"/>
          </a:xfrm>
          <a:prstGeom prst="rect">
            <a:avLst/>
          </a:prstGeom>
        </p:spPr>
        <p:txBody>
          <a:bodyPr wrap="square" lIns="0" tIns="0" rIns="0" bIns="0" rtlCol="0" anchor="t">
            <a:spAutoFit/>
          </a:bodyPr>
          <a:lstStyle/>
          <a:p>
            <a:pPr defTabSz="609585">
              <a:defRPr/>
            </a:pPr>
            <a:r>
              <a:rPr lang="en-US" sz="1600" dirty="0"/>
              <a:t>DOI Actions Increase</a:t>
            </a:r>
          </a:p>
        </p:txBody>
      </p:sp>
      <p:sp>
        <p:nvSpPr>
          <p:cNvPr id="17" name="TextBox 16">
            <a:extLst>
              <a:ext uri="{FF2B5EF4-FFF2-40B4-BE49-F238E27FC236}">
                <a16:creationId xmlns:a16="http://schemas.microsoft.com/office/drawing/2014/main" id="{77499027-33AC-CCB3-0FF3-4487F89E41AD}"/>
              </a:ext>
            </a:extLst>
          </p:cNvPr>
          <p:cNvSpPr txBox="1"/>
          <p:nvPr/>
        </p:nvSpPr>
        <p:spPr>
          <a:xfrm>
            <a:off x="6527504" y="2589402"/>
            <a:ext cx="2912371" cy="246221"/>
          </a:xfrm>
          <a:prstGeom prst="rect">
            <a:avLst/>
          </a:prstGeom>
        </p:spPr>
        <p:txBody>
          <a:bodyPr wrap="square" lIns="0" tIns="0" rIns="0" bIns="0" rtlCol="0" anchor="t">
            <a:spAutoFit/>
          </a:bodyPr>
          <a:lstStyle/>
          <a:p>
            <a:pPr defTabSz="609585">
              <a:defRPr/>
            </a:pPr>
            <a:r>
              <a:rPr lang="en-US" sz="1600" dirty="0"/>
              <a:t>Mergers &amp; Acquisitions Increase</a:t>
            </a:r>
          </a:p>
        </p:txBody>
      </p:sp>
      <p:sp>
        <p:nvSpPr>
          <p:cNvPr id="18" name="TextBox 17">
            <a:extLst>
              <a:ext uri="{FF2B5EF4-FFF2-40B4-BE49-F238E27FC236}">
                <a16:creationId xmlns:a16="http://schemas.microsoft.com/office/drawing/2014/main" id="{8536B9D4-7C11-EE4C-308B-BDC785890BAA}"/>
              </a:ext>
            </a:extLst>
          </p:cNvPr>
          <p:cNvSpPr txBox="1"/>
          <p:nvPr/>
        </p:nvSpPr>
        <p:spPr>
          <a:xfrm>
            <a:off x="6018541" y="3119957"/>
            <a:ext cx="2912371" cy="246221"/>
          </a:xfrm>
          <a:prstGeom prst="rect">
            <a:avLst/>
          </a:prstGeom>
        </p:spPr>
        <p:txBody>
          <a:bodyPr wrap="square" lIns="0" tIns="0" rIns="0" bIns="0" rtlCol="0" anchor="t">
            <a:spAutoFit/>
          </a:bodyPr>
          <a:lstStyle/>
          <a:p>
            <a:pPr defTabSz="609585">
              <a:defRPr/>
            </a:pPr>
            <a:r>
              <a:rPr lang="en-US" sz="1600" dirty="0"/>
              <a:t>Commercial Carriers Exit</a:t>
            </a:r>
          </a:p>
        </p:txBody>
      </p:sp>
      <p:sp>
        <p:nvSpPr>
          <p:cNvPr id="19" name="TextBox 18">
            <a:extLst>
              <a:ext uri="{FF2B5EF4-FFF2-40B4-BE49-F238E27FC236}">
                <a16:creationId xmlns:a16="http://schemas.microsoft.com/office/drawing/2014/main" id="{3D1FE3AA-B9E6-02E5-CCF0-E6A7BCEBCBDE}"/>
              </a:ext>
            </a:extLst>
          </p:cNvPr>
          <p:cNvSpPr txBox="1"/>
          <p:nvPr/>
        </p:nvSpPr>
        <p:spPr>
          <a:xfrm>
            <a:off x="5311250" y="3888516"/>
            <a:ext cx="2912371" cy="246221"/>
          </a:xfrm>
          <a:prstGeom prst="rect">
            <a:avLst/>
          </a:prstGeom>
        </p:spPr>
        <p:txBody>
          <a:bodyPr wrap="square" lIns="0" tIns="0" rIns="0" bIns="0" rtlCol="0" anchor="t">
            <a:spAutoFit/>
          </a:bodyPr>
          <a:lstStyle/>
          <a:p>
            <a:pPr defTabSz="609585">
              <a:defRPr/>
            </a:pPr>
            <a:r>
              <a:rPr lang="en-US" sz="1600" dirty="0"/>
              <a:t>Fewer Coverage Options</a:t>
            </a:r>
          </a:p>
        </p:txBody>
      </p:sp>
      <p:sp>
        <p:nvSpPr>
          <p:cNvPr id="20" name="TextBox 19">
            <a:extLst>
              <a:ext uri="{FF2B5EF4-FFF2-40B4-BE49-F238E27FC236}">
                <a16:creationId xmlns:a16="http://schemas.microsoft.com/office/drawing/2014/main" id="{9616E1A4-EE48-D9C0-2BD1-9302199B4F5C}"/>
              </a:ext>
            </a:extLst>
          </p:cNvPr>
          <p:cNvSpPr txBox="1"/>
          <p:nvPr/>
        </p:nvSpPr>
        <p:spPr>
          <a:xfrm>
            <a:off x="4601233" y="4624982"/>
            <a:ext cx="2912371" cy="246221"/>
          </a:xfrm>
          <a:prstGeom prst="rect">
            <a:avLst/>
          </a:prstGeom>
        </p:spPr>
        <p:txBody>
          <a:bodyPr wrap="square" lIns="0" tIns="0" rIns="0" bIns="0" rtlCol="0" anchor="t">
            <a:spAutoFit/>
          </a:bodyPr>
          <a:lstStyle/>
          <a:p>
            <a:pPr defTabSz="609585">
              <a:defRPr/>
            </a:pPr>
            <a:r>
              <a:rPr lang="en-US" sz="1600" dirty="0"/>
              <a:t>Market Conditions Change</a:t>
            </a:r>
          </a:p>
        </p:txBody>
      </p:sp>
      <p:sp>
        <p:nvSpPr>
          <p:cNvPr id="21" name="TextBox 20">
            <a:extLst>
              <a:ext uri="{FF2B5EF4-FFF2-40B4-BE49-F238E27FC236}">
                <a16:creationId xmlns:a16="http://schemas.microsoft.com/office/drawing/2014/main" id="{65A86758-B2F3-B96C-515B-EADAA1205F69}"/>
              </a:ext>
            </a:extLst>
          </p:cNvPr>
          <p:cNvSpPr txBox="1"/>
          <p:nvPr/>
        </p:nvSpPr>
        <p:spPr>
          <a:xfrm>
            <a:off x="1425263" y="4930718"/>
            <a:ext cx="3175970" cy="246221"/>
          </a:xfrm>
          <a:prstGeom prst="rect">
            <a:avLst/>
          </a:prstGeom>
        </p:spPr>
        <p:txBody>
          <a:bodyPr wrap="square" lIns="0" tIns="0" rIns="0" bIns="0" rtlCol="0" anchor="t">
            <a:spAutoFit/>
          </a:bodyPr>
          <a:lstStyle/>
          <a:p>
            <a:pPr defTabSz="609585">
              <a:defRPr/>
            </a:pPr>
            <a:r>
              <a:rPr lang="en-US" sz="1600" dirty="0"/>
              <a:t>Underpricing Creates Vulnerabilities</a:t>
            </a:r>
          </a:p>
        </p:txBody>
      </p:sp>
      <p:sp>
        <p:nvSpPr>
          <p:cNvPr id="22" name="TextBox 21">
            <a:extLst>
              <a:ext uri="{FF2B5EF4-FFF2-40B4-BE49-F238E27FC236}">
                <a16:creationId xmlns:a16="http://schemas.microsoft.com/office/drawing/2014/main" id="{6B0A363C-D826-E96E-855E-E22582E19F10}"/>
              </a:ext>
            </a:extLst>
          </p:cNvPr>
          <p:cNvSpPr txBox="1"/>
          <p:nvPr/>
        </p:nvSpPr>
        <p:spPr>
          <a:xfrm>
            <a:off x="829906" y="3857744"/>
            <a:ext cx="3175970" cy="246221"/>
          </a:xfrm>
          <a:prstGeom prst="rect">
            <a:avLst/>
          </a:prstGeom>
        </p:spPr>
        <p:txBody>
          <a:bodyPr wrap="square" lIns="0" tIns="0" rIns="0" bIns="0" rtlCol="0" anchor="t">
            <a:spAutoFit/>
          </a:bodyPr>
          <a:lstStyle/>
          <a:p>
            <a:pPr defTabSz="609585">
              <a:defRPr/>
            </a:pPr>
            <a:r>
              <a:rPr lang="en-US" sz="1600" dirty="0"/>
              <a:t>Underwriting Terms Loosen</a:t>
            </a:r>
          </a:p>
        </p:txBody>
      </p:sp>
      <p:sp>
        <p:nvSpPr>
          <p:cNvPr id="23" name="TextBox 22">
            <a:extLst>
              <a:ext uri="{FF2B5EF4-FFF2-40B4-BE49-F238E27FC236}">
                <a16:creationId xmlns:a16="http://schemas.microsoft.com/office/drawing/2014/main" id="{9884D65D-5DB5-ED97-0DF4-449E8B7E1669}"/>
              </a:ext>
            </a:extLst>
          </p:cNvPr>
          <p:cNvSpPr txBox="1"/>
          <p:nvPr/>
        </p:nvSpPr>
        <p:spPr>
          <a:xfrm>
            <a:off x="1154025" y="4448157"/>
            <a:ext cx="3175970" cy="246221"/>
          </a:xfrm>
          <a:prstGeom prst="rect">
            <a:avLst/>
          </a:prstGeom>
        </p:spPr>
        <p:txBody>
          <a:bodyPr wrap="square" lIns="0" tIns="0" rIns="0" bIns="0" rtlCol="0" anchor="t">
            <a:spAutoFit/>
          </a:bodyPr>
          <a:lstStyle/>
          <a:p>
            <a:pPr defTabSz="609585">
              <a:defRPr/>
            </a:pPr>
            <a:r>
              <a:rPr lang="en-US" sz="1600" dirty="0"/>
              <a:t>New Carriers Enter Market</a:t>
            </a:r>
          </a:p>
        </p:txBody>
      </p:sp>
    </p:spTree>
    <p:extLst>
      <p:ext uri="{BB962C8B-B14F-4D97-AF65-F5344CB8AC3E}">
        <p14:creationId xmlns:p14="http://schemas.microsoft.com/office/powerpoint/2010/main" val="4001067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5EBD27-798C-B243-9E1B-B7CF90384381}"/>
              </a:ext>
            </a:extLst>
          </p:cNvPr>
          <p:cNvSpPr>
            <a:spLocks noGrp="1"/>
          </p:cNvSpPr>
          <p:nvPr>
            <p:ph type="title"/>
          </p:nvPr>
        </p:nvSpPr>
        <p:spPr/>
        <p:txBody>
          <a:bodyPr/>
          <a:lstStyle/>
          <a:p>
            <a:r>
              <a:rPr lang="en-US" dirty="0"/>
              <a:t>Nationwide MPL Combined Ratios</a:t>
            </a:r>
          </a:p>
        </p:txBody>
      </p:sp>
      <p:sp>
        <p:nvSpPr>
          <p:cNvPr id="4" name="TextBox 3">
            <a:extLst>
              <a:ext uri="{FF2B5EF4-FFF2-40B4-BE49-F238E27FC236}">
                <a16:creationId xmlns:a16="http://schemas.microsoft.com/office/drawing/2014/main" id="{4E3BB033-1B8E-C24F-B564-7F69CE802D68}"/>
              </a:ext>
            </a:extLst>
          </p:cNvPr>
          <p:cNvSpPr txBox="1"/>
          <p:nvPr/>
        </p:nvSpPr>
        <p:spPr>
          <a:xfrm>
            <a:off x="432816" y="974300"/>
            <a:ext cx="8363211" cy="215444"/>
          </a:xfrm>
          <a:prstGeom prst="rect">
            <a:avLst/>
          </a:prstGeom>
        </p:spPr>
        <p:txBody>
          <a:bodyPr wrap="square" lIns="0" tIns="0" rIns="0" bIns="0" rtlCol="0" anchor="ctr">
            <a:spAutoFit/>
          </a:bodyPr>
          <a:lstStyle/>
          <a:p>
            <a:pPr lvl="0">
              <a:defRPr/>
            </a:pPr>
            <a:r>
              <a:rPr lang="en-US" sz="1400" dirty="0"/>
              <a:t>AM Best, Aggregates and Averages accessed on 9/21/2022</a:t>
            </a:r>
          </a:p>
        </p:txBody>
      </p:sp>
      <p:graphicFrame>
        <p:nvGraphicFramePr>
          <p:cNvPr id="2" name="Chart 1">
            <a:extLst>
              <a:ext uri="{FF2B5EF4-FFF2-40B4-BE49-F238E27FC236}">
                <a16:creationId xmlns:a16="http://schemas.microsoft.com/office/drawing/2014/main" id="{00000000-0008-0000-0000-000002000000}"/>
              </a:ext>
            </a:extLst>
          </p:cNvPr>
          <p:cNvGraphicFramePr>
            <a:graphicFrameLocks/>
          </p:cNvGraphicFramePr>
          <p:nvPr/>
        </p:nvGraphicFramePr>
        <p:xfrm>
          <a:off x="432815" y="1292576"/>
          <a:ext cx="11293609" cy="48125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6047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CD92C8B8-554A-5E43-AC49-FED1D4628008}"/>
              </a:ext>
            </a:extLst>
          </p:cNvPr>
          <p:cNvGraphicFramePr>
            <a:graphicFrameLocks/>
          </p:cNvGraphicFramePr>
          <p:nvPr>
            <p:extLst>
              <p:ext uri="{D42A27DB-BD31-4B8C-83A1-F6EECF244321}">
                <p14:modId xmlns:p14="http://schemas.microsoft.com/office/powerpoint/2010/main" val="3144596328"/>
              </p:ext>
            </p:extLst>
          </p:nvPr>
        </p:nvGraphicFramePr>
        <p:xfrm>
          <a:off x="349321" y="1443036"/>
          <a:ext cx="11537879" cy="4693179"/>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045EBD27-798C-B243-9E1B-B7CF90384381}"/>
              </a:ext>
            </a:extLst>
          </p:cNvPr>
          <p:cNvSpPr>
            <a:spLocks noGrp="1"/>
          </p:cNvSpPr>
          <p:nvPr>
            <p:ph type="title"/>
          </p:nvPr>
        </p:nvSpPr>
        <p:spPr/>
        <p:txBody>
          <a:bodyPr/>
          <a:lstStyle/>
          <a:p>
            <a:r>
              <a:rPr lang="en-US" dirty="0"/>
              <a:t>Nationwide MPL Claim Severity</a:t>
            </a:r>
          </a:p>
        </p:txBody>
      </p:sp>
      <p:sp>
        <p:nvSpPr>
          <p:cNvPr id="6" name="TextBox 5">
            <a:extLst>
              <a:ext uri="{FF2B5EF4-FFF2-40B4-BE49-F238E27FC236}">
                <a16:creationId xmlns:a16="http://schemas.microsoft.com/office/drawing/2014/main" id="{5DDAF55C-E2A6-E442-B025-C4F384D02DBC}"/>
              </a:ext>
            </a:extLst>
          </p:cNvPr>
          <p:cNvSpPr txBox="1"/>
          <p:nvPr/>
        </p:nvSpPr>
        <p:spPr>
          <a:xfrm>
            <a:off x="432816" y="974301"/>
            <a:ext cx="6866967" cy="215444"/>
          </a:xfrm>
          <a:prstGeom prst="rect">
            <a:avLst/>
          </a:prstGeom>
        </p:spPr>
        <p:txBody>
          <a:bodyPr wrap="square" lIns="0" tIns="0" rIns="0" bIns="0" rtlCol="0" anchor="ctr">
            <a:spAutoFit/>
          </a:bodyPr>
          <a:lstStyle/>
          <a:p>
            <a:pPr defTabSz="609585">
              <a:defRPr/>
            </a:pPr>
            <a:r>
              <a:rPr lang="en-US" sz="1400" dirty="0">
                <a:latin typeface="Calibri" panose="020F0502020204030204" pitchFamily="34" charset="0"/>
                <a:cs typeface="Calibri" panose="020F0502020204030204" pitchFamily="34" charset="0"/>
              </a:rPr>
              <a:t>Computed with Data from National Practitioner Data Bank accessed on 5/16/2023</a:t>
            </a:r>
          </a:p>
        </p:txBody>
      </p:sp>
    </p:spTree>
    <p:extLst>
      <p:ext uri="{BB962C8B-B14F-4D97-AF65-F5344CB8AC3E}">
        <p14:creationId xmlns:p14="http://schemas.microsoft.com/office/powerpoint/2010/main" val="3808074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1B6E4B9E-0AF5-7D42-8EE8-A4F990BF2736}"/>
              </a:ext>
            </a:extLst>
          </p:cNvPr>
          <p:cNvGraphicFramePr>
            <a:graphicFrameLocks/>
          </p:cNvGraphicFramePr>
          <p:nvPr>
            <p:extLst>
              <p:ext uri="{D42A27DB-BD31-4B8C-83A1-F6EECF244321}">
                <p14:modId xmlns:p14="http://schemas.microsoft.com/office/powerpoint/2010/main" val="751953480"/>
              </p:ext>
            </p:extLst>
          </p:nvPr>
        </p:nvGraphicFramePr>
        <p:xfrm>
          <a:off x="357190" y="1335639"/>
          <a:ext cx="11587160" cy="4830687"/>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045EBD27-798C-B243-9E1B-B7CF90384381}"/>
              </a:ext>
            </a:extLst>
          </p:cNvPr>
          <p:cNvSpPr>
            <a:spLocks noGrp="1"/>
          </p:cNvSpPr>
          <p:nvPr>
            <p:ph type="title"/>
          </p:nvPr>
        </p:nvSpPr>
        <p:spPr/>
        <p:txBody>
          <a:bodyPr/>
          <a:lstStyle/>
          <a:p>
            <a:r>
              <a:rPr lang="en-US" dirty="0"/>
              <a:t>Nationwide Med-Mal Payments Over $2 Million</a:t>
            </a:r>
          </a:p>
        </p:txBody>
      </p:sp>
      <p:sp>
        <p:nvSpPr>
          <p:cNvPr id="4" name="TextBox 3">
            <a:extLst>
              <a:ext uri="{FF2B5EF4-FFF2-40B4-BE49-F238E27FC236}">
                <a16:creationId xmlns:a16="http://schemas.microsoft.com/office/drawing/2014/main" id="{EDECF738-4288-2740-AE93-2DA97B5EE3CF}"/>
              </a:ext>
            </a:extLst>
          </p:cNvPr>
          <p:cNvSpPr txBox="1"/>
          <p:nvPr/>
        </p:nvSpPr>
        <p:spPr>
          <a:xfrm>
            <a:off x="447678" y="974301"/>
            <a:ext cx="6866967" cy="215444"/>
          </a:xfrm>
          <a:prstGeom prst="rect">
            <a:avLst/>
          </a:prstGeom>
        </p:spPr>
        <p:txBody>
          <a:bodyPr wrap="square" lIns="0" tIns="0" rIns="0" bIns="0" rtlCol="0" anchor="ctr">
            <a:spAutoFit/>
          </a:bodyPr>
          <a:lstStyle/>
          <a:p>
            <a:pPr defTabSz="609585">
              <a:defRPr/>
            </a:pPr>
            <a:r>
              <a:rPr lang="en-US" sz="1400" dirty="0"/>
              <a:t>National Practitioner Data Bank accessed on 5/16/2023</a:t>
            </a:r>
          </a:p>
        </p:txBody>
      </p:sp>
    </p:spTree>
    <p:extLst>
      <p:ext uri="{BB962C8B-B14F-4D97-AF65-F5344CB8AC3E}">
        <p14:creationId xmlns:p14="http://schemas.microsoft.com/office/powerpoint/2010/main" val="4012937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5EBD27-798C-B243-9E1B-B7CF90384381}"/>
              </a:ext>
            </a:extLst>
          </p:cNvPr>
          <p:cNvSpPr>
            <a:spLocks noGrp="1"/>
          </p:cNvSpPr>
          <p:nvPr>
            <p:ph type="title"/>
          </p:nvPr>
        </p:nvSpPr>
        <p:spPr/>
        <p:txBody>
          <a:bodyPr>
            <a:normAutofit fontScale="90000"/>
          </a:bodyPr>
          <a:lstStyle/>
          <a:p>
            <a:r>
              <a:rPr lang="en-US" sz="3100" dirty="0"/>
              <a:t>Shock Verdicts Fuel Social Inflation</a:t>
            </a:r>
            <a:br>
              <a:rPr lang="en-US" dirty="0"/>
            </a:br>
            <a:r>
              <a:rPr lang="en-US" sz="1800" dirty="0">
                <a:solidFill>
                  <a:schemeClr val="accent3"/>
                </a:solidFill>
              </a:rPr>
              <a:t>2022 &amp; 2023 Shock Verdicts</a:t>
            </a:r>
            <a:endParaRPr lang="en-US" dirty="0">
              <a:solidFill>
                <a:schemeClr val="accent3"/>
              </a:solidFill>
            </a:endParaRPr>
          </a:p>
        </p:txBody>
      </p:sp>
      <p:sp>
        <p:nvSpPr>
          <p:cNvPr id="2" name="Rectangle 1">
            <a:extLst>
              <a:ext uri="{FF2B5EF4-FFF2-40B4-BE49-F238E27FC236}">
                <a16:creationId xmlns:a16="http://schemas.microsoft.com/office/drawing/2014/main" id="{49D523E2-BF4B-9442-92D7-08A7732C948B}"/>
              </a:ext>
            </a:extLst>
          </p:cNvPr>
          <p:cNvSpPr/>
          <p:nvPr/>
        </p:nvSpPr>
        <p:spPr>
          <a:xfrm>
            <a:off x="5224607" y="6418326"/>
            <a:ext cx="1742785" cy="246221"/>
          </a:xfrm>
          <a:prstGeom prst="rect">
            <a:avLst/>
          </a:prstGeom>
        </p:spPr>
        <p:txBody>
          <a:bodyPr wrap="none">
            <a:spAutoFit/>
          </a:bodyPr>
          <a:lstStyle/>
          <a:p>
            <a:pPr algn="ctr"/>
            <a:r>
              <a:rPr lang="en-US" sz="1000" dirty="0">
                <a:solidFill>
                  <a:srgbClr val="000000"/>
                </a:solidFill>
              </a:rPr>
              <a:t>Sources: various news reports</a:t>
            </a:r>
            <a:endParaRPr lang="en-US" sz="1000" dirty="0"/>
          </a:p>
        </p:txBody>
      </p:sp>
      <p:pic>
        <p:nvPicPr>
          <p:cNvPr id="5" name="Picture 4">
            <a:extLst>
              <a:ext uri="{FF2B5EF4-FFF2-40B4-BE49-F238E27FC236}">
                <a16:creationId xmlns:a16="http://schemas.microsoft.com/office/drawing/2014/main" id="{39D53B67-CCB0-2DFC-E5A0-B54CCE99C82B}"/>
              </a:ext>
            </a:extLst>
          </p:cNvPr>
          <p:cNvPicPr>
            <a:picLocks noChangeAspect="1"/>
          </p:cNvPicPr>
          <p:nvPr/>
        </p:nvPicPr>
        <p:blipFill>
          <a:blip r:embed="rId3"/>
          <a:stretch>
            <a:fillRect/>
          </a:stretch>
        </p:blipFill>
        <p:spPr>
          <a:xfrm>
            <a:off x="432816" y="336042"/>
            <a:ext cx="10997183" cy="6185915"/>
          </a:xfrm>
          <a:prstGeom prst="rect">
            <a:avLst/>
          </a:prstGeom>
        </p:spPr>
      </p:pic>
    </p:spTree>
    <p:extLst>
      <p:ext uri="{BB962C8B-B14F-4D97-AF65-F5344CB8AC3E}">
        <p14:creationId xmlns:p14="http://schemas.microsoft.com/office/powerpoint/2010/main" val="2331713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5EBD27-798C-B243-9E1B-B7CF90384381}"/>
              </a:ext>
            </a:extLst>
          </p:cNvPr>
          <p:cNvSpPr>
            <a:spLocks noGrp="1"/>
          </p:cNvSpPr>
          <p:nvPr>
            <p:ph type="title"/>
          </p:nvPr>
        </p:nvSpPr>
        <p:spPr/>
        <p:txBody>
          <a:bodyPr/>
          <a:lstStyle/>
          <a:p>
            <a:r>
              <a:rPr lang="en-US" dirty="0"/>
              <a:t>Warning Signs Indicate Market Turn</a:t>
            </a:r>
          </a:p>
        </p:txBody>
      </p:sp>
      <p:sp>
        <p:nvSpPr>
          <p:cNvPr id="22" name="Text Placeholder 7">
            <a:extLst>
              <a:ext uri="{FF2B5EF4-FFF2-40B4-BE49-F238E27FC236}">
                <a16:creationId xmlns:a16="http://schemas.microsoft.com/office/drawing/2014/main" id="{279004E4-DB0F-4D48-B726-4349FD16CB99}"/>
              </a:ext>
            </a:extLst>
          </p:cNvPr>
          <p:cNvSpPr txBox="1">
            <a:spLocks/>
          </p:cNvSpPr>
          <p:nvPr/>
        </p:nvSpPr>
        <p:spPr>
          <a:xfrm>
            <a:off x="432816" y="1364768"/>
            <a:ext cx="9985802" cy="1059777"/>
          </a:xfrm>
          <a:prstGeom prst="rect">
            <a:avLst/>
          </a:prstGeom>
        </p:spPr>
        <p:txBody>
          <a:bodyPr vert="horz" lIns="0" tIns="0" rIns="0" bIns="0" rtlCol="0" anchor="t" anchorCtr="0">
            <a:noAutofit/>
          </a:bodyPr>
          <a:lstStyle>
            <a:lvl1pPr marL="188913" indent="-188913" algn="l" defTabSz="914400" rtl="0" eaLnBrk="1" latinLnBrk="0" hangingPunct="1">
              <a:lnSpc>
                <a:spcPct val="100000"/>
              </a:lnSpc>
              <a:spcBef>
                <a:spcPts val="600"/>
              </a:spcBef>
              <a:buClr>
                <a:schemeClr val="accent1"/>
              </a:buClr>
              <a:buSzPct val="100000"/>
              <a:buFontTx/>
              <a:buBlip>
                <a:blip r:embed="rId3"/>
              </a:buBlip>
              <a:defRPr sz="1200" kern="1200">
                <a:solidFill>
                  <a:schemeClr val="tx2"/>
                </a:solidFill>
                <a:latin typeface="+mn-lt"/>
                <a:ea typeface="+mn-ea"/>
                <a:cs typeface="+mn-cs"/>
              </a:defRPr>
            </a:lvl1pPr>
            <a:lvl2pPr marL="285750" indent="-109538" algn="l" defTabSz="914400" rtl="0" eaLnBrk="1" latinLnBrk="0" hangingPunct="1">
              <a:lnSpc>
                <a:spcPct val="100000"/>
              </a:lnSpc>
              <a:spcBef>
                <a:spcPts val="600"/>
              </a:spcBef>
              <a:buClr>
                <a:schemeClr val="accent1"/>
              </a:buClr>
              <a:buFont typeface="Wingdings 3" panose="05040102010807070707" pitchFamily="18" charset="2"/>
              <a:buChar char="}"/>
              <a:defRPr sz="1100" kern="1200">
                <a:solidFill>
                  <a:schemeClr val="tx2"/>
                </a:solidFill>
                <a:latin typeface="+mn-lt"/>
                <a:ea typeface="+mn-ea"/>
                <a:cs typeface="+mn-cs"/>
              </a:defRPr>
            </a:lvl2pPr>
            <a:lvl3pPr marL="400050" indent="-109538" algn="l" defTabSz="914400" rtl="0" eaLnBrk="1" latinLnBrk="0" hangingPunct="1">
              <a:lnSpc>
                <a:spcPct val="100000"/>
              </a:lnSpc>
              <a:spcBef>
                <a:spcPts val="600"/>
              </a:spcBef>
              <a:buClr>
                <a:schemeClr val="accent3"/>
              </a:buClr>
              <a:buFont typeface="Arial" panose="020B0604020202020204" pitchFamily="34" charset="0"/>
              <a:buChar char="•"/>
              <a:defRPr sz="1050" kern="1200">
                <a:solidFill>
                  <a:schemeClr val="tx2"/>
                </a:solidFill>
                <a:latin typeface="+mn-lt"/>
                <a:ea typeface="+mn-ea"/>
                <a:cs typeface="+mn-cs"/>
              </a:defRPr>
            </a:lvl3pPr>
            <a:lvl4pPr marL="514350" indent="-109538" algn="l" defTabSz="914400" rtl="0" eaLnBrk="1" latinLnBrk="0" hangingPunct="1">
              <a:lnSpc>
                <a:spcPct val="100000"/>
              </a:lnSpc>
              <a:spcBef>
                <a:spcPts val="600"/>
              </a:spcBef>
              <a:buClr>
                <a:schemeClr val="accent4"/>
              </a:buClr>
              <a:buFont typeface="Verdana" panose="020B0604030504040204" pitchFamily="34" charset="0"/>
              <a:buChar char="›"/>
              <a:defRPr sz="1000" kern="1200">
                <a:solidFill>
                  <a:schemeClr val="tx2"/>
                </a:solidFill>
                <a:latin typeface="+mn-lt"/>
                <a:ea typeface="+mn-ea"/>
                <a:cs typeface="+mn-cs"/>
              </a:defRPr>
            </a:lvl4pPr>
            <a:lvl5pPr marL="628650" indent="-109538" algn="l" defTabSz="914400" rtl="0" eaLnBrk="1" latinLnBrk="0" hangingPunct="1">
              <a:lnSpc>
                <a:spcPct val="100000"/>
              </a:lnSpc>
              <a:spcBef>
                <a:spcPts val="600"/>
              </a:spcBef>
              <a:buClr>
                <a:schemeClr val="accent4"/>
              </a:buClr>
              <a:buFont typeface="Courier New" panose="02070309020205020404" pitchFamily="49" charset="0"/>
              <a:buChar char="o"/>
              <a:defRPr sz="1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bg2">
                    <a:lumMod val="10000"/>
                  </a:schemeClr>
                </a:solidFill>
              </a:rPr>
              <a:t>Financial stress in the MPL insurance industry will affect individual carriers in different ways depending on their underwriting discipline over the previous 3-5 years. In past market cycle transitions, notable events signaling market distress included:</a:t>
            </a:r>
          </a:p>
        </p:txBody>
      </p:sp>
      <p:sp>
        <p:nvSpPr>
          <p:cNvPr id="23" name="Oval 22">
            <a:extLst>
              <a:ext uri="{FF2B5EF4-FFF2-40B4-BE49-F238E27FC236}">
                <a16:creationId xmlns:a16="http://schemas.microsoft.com/office/drawing/2014/main" id="{040F6804-218E-EF4D-B7D2-48ACF95A6B28}"/>
              </a:ext>
            </a:extLst>
          </p:cNvPr>
          <p:cNvSpPr/>
          <p:nvPr/>
        </p:nvSpPr>
        <p:spPr>
          <a:xfrm>
            <a:off x="498766" y="2424545"/>
            <a:ext cx="2249513" cy="2249513"/>
          </a:xfrm>
          <a:prstGeom prst="ellipse">
            <a:avLst/>
          </a:prstGeom>
          <a:solidFill>
            <a:srgbClr val="F6BE00"/>
          </a:solidFill>
          <a:ln w="12700">
            <a:miter lim="400000"/>
          </a:ln>
        </p:spPr>
        <p:txBody>
          <a:bodyPr lIns="16002" tIns="16002" rIns="16002" bIns="16002" rtlCol="0" anchor="ctr"/>
          <a:lstStyle/>
          <a:p>
            <a:pPr algn="ctr" defTabSz="192024"/>
            <a:endParaRPr lang="en-US"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 name="Oval 23">
            <a:extLst>
              <a:ext uri="{FF2B5EF4-FFF2-40B4-BE49-F238E27FC236}">
                <a16:creationId xmlns:a16="http://schemas.microsoft.com/office/drawing/2014/main" id="{059B8553-0B5E-814A-9AFC-7655AE3F5319}"/>
              </a:ext>
            </a:extLst>
          </p:cNvPr>
          <p:cNvSpPr/>
          <p:nvPr/>
        </p:nvSpPr>
        <p:spPr>
          <a:xfrm>
            <a:off x="3383437" y="2424545"/>
            <a:ext cx="2249513" cy="2249513"/>
          </a:xfrm>
          <a:prstGeom prst="ellipse">
            <a:avLst/>
          </a:prstGeom>
          <a:solidFill>
            <a:schemeClr val="accent5"/>
          </a:solidFill>
          <a:ln w="12700">
            <a:miter lim="400000"/>
          </a:ln>
        </p:spPr>
        <p:txBody>
          <a:bodyPr lIns="16002" tIns="16002" rIns="16002" bIns="16002" rtlCol="0" anchor="ctr"/>
          <a:lstStyle/>
          <a:p>
            <a:pPr algn="ctr" defTabSz="192024"/>
            <a:endParaRPr lang="en-US" sz="3000">
              <a:solidFill>
                <a:srgbClr val="F08D09"/>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 name="Oval 24">
            <a:extLst>
              <a:ext uri="{FF2B5EF4-FFF2-40B4-BE49-F238E27FC236}">
                <a16:creationId xmlns:a16="http://schemas.microsoft.com/office/drawing/2014/main" id="{D1208FCC-C299-7449-83D4-E14215B036FF}"/>
              </a:ext>
            </a:extLst>
          </p:cNvPr>
          <p:cNvSpPr/>
          <p:nvPr/>
        </p:nvSpPr>
        <p:spPr>
          <a:xfrm>
            <a:off x="6268108" y="2424545"/>
            <a:ext cx="2249513" cy="2249513"/>
          </a:xfrm>
          <a:prstGeom prst="ellipse">
            <a:avLst/>
          </a:prstGeom>
          <a:solidFill>
            <a:srgbClr val="C8102E"/>
          </a:solidFill>
          <a:ln w="12700">
            <a:miter lim="400000"/>
          </a:ln>
        </p:spPr>
        <p:txBody>
          <a:bodyPr lIns="16002" tIns="16002" rIns="16002" bIns="16002" rtlCol="0" anchor="ctr"/>
          <a:lstStyle/>
          <a:p>
            <a:pPr algn="ctr" defTabSz="192024"/>
            <a:endParaRPr lang="en-US"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 name="Oval 25">
            <a:extLst>
              <a:ext uri="{FF2B5EF4-FFF2-40B4-BE49-F238E27FC236}">
                <a16:creationId xmlns:a16="http://schemas.microsoft.com/office/drawing/2014/main" id="{D565D5E7-11C0-B443-A1C1-3C8B89D020C8}"/>
              </a:ext>
            </a:extLst>
          </p:cNvPr>
          <p:cNvSpPr/>
          <p:nvPr/>
        </p:nvSpPr>
        <p:spPr>
          <a:xfrm>
            <a:off x="9152779" y="2424545"/>
            <a:ext cx="2249513" cy="2249513"/>
          </a:xfrm>
          <a:prstGeom prst="ellipse">
            <a:avLst/>
          </a:prstGeom>
          <a:solidFill>
            <a:srgbClr val="0072DA"/>
          </a:solidFill>
          <a:ln w="12700">
            <a:miter lim="400000"/>
          </a:ln>
        </p:spPr>
        <p:txBody>
          <a:bodyPr lIns="16002" tIns="16002" rIns="16002" bIns="16002" rtlCol="0" anchor="ctr"/>
          <a:lstStyle/>
          <a:p>
            <a:pPr algn="ctr" defTabSz="192024"/>
            <a:endParaRPr lang="en-US"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 name="TextBox 26">
            <a:extLst>
              <a:ext uri="{FF2B5EF4-FFF2-40B4-BE49-F238E27FC236}">
                <a16:creationId xmlns:a16="http://schemas.microsoft.com/office/drawing/2014/main" id="{6C14B2A2-7711-DE4A-B5D0-727496697D6C}"/>
              </a:ext>
            </a:extLst>
          </p:cNvPr>
          <p:cNvSpPr txBox="1"/>
          <p:nvPr/>
        </p:nvSpPr>
        <p:spPr>
          <a:xfrm>
            <a:off x="498765" y="3179971"/>
            <a:ext cx="2249513" cy="738664"/>
          </a:xfrm>
          <a:prstGeom prst="rect">
            <a:avLst/>
          </a:prstGeom>
        </p:spPr>
        <p:txBody>
          <a:bodyPr wrap="square" lIns="0" tIns="0" rIns="0" bIns="0" rtlCol="0" anchor="ctr">
            <a:spAutoFit/>
          </a:bodyPr>
          <a:lstStyle/>
          <a:p>
            <a:pPr marL="0" indent="0" algn="ctr">
              <a:buNone/>
            </a:pPr>
            <a:r>
              <a:rPr lang="en-US" sz="2400" b="1" kern="0" spc="-150" dirty="0">
                <a:solidFill>
                  <a:schemeClr val="bg1"/>
                </a:solidFill>
              </a:rPr>
              <a:t>mergers &amp; acquisitions</a:t>
            </a:r>
          </a:p>
        </p:txBody>
      </p:sp>
      <p:sp>
        <p:nvSpPr>
          <p:cNvPr id="28" name="TextBox 27">
            <a:extLst>
              <a:ext uri="{FF2B5EF4-FFF2-40B4-BE49-F238E27FC236}">
                <a16:creationId xmlns:a16="http://schemas.microsoft.com/office/drawing/2014/main" id="{14A8F5EF-A577-F548-A2DA-62CF8F138A53}"/>
              </a:ext>
            </a:extLst>
          </p:cNvPr>
          <p:cNvSpPr txBox="1"/>
          <p:nvPr/>
        </p:nvSpPr>
        <p:spPr>
          <a:xfrm>
            <a:off x="3383436" y="3333857"/>
            <a:ext cx="2249513" cy="430887"/>
          </a:xfrm>
          <a:prstGeom prst="rect">
            <a:avLst/>
          </a:prstGeom>
        </p:spPr>
        <p:txBody>
          <a:bodyPr wrap="square" lIns="0" tIns="0" rIns="0" bIns="0" rtlCol="0" anchor="ctr">
            <a:spAutoFit/>
          </a:bodyPr>
          <a:lstStyle/>
          <a:p>
            <a:pPr marL="0" indent="0" algn="ctr">
              <a:buNone/>
            </a:pPr>
            <a:r>
              <a:rPr lang="en-US" sz="2800" b="1" kern="0" spc="-150" dirty="0">
                <a:solidFill>
                  <a:schemeClr val="bg1"/>
                </a:solidFill>
              </a:rPr>
              <a:t>rehab</a:t>
            </a:r>
          </a:p>
        </p:txBody>
      </p:sp>
      <p:sp>
        <p:nvSpPr>
          <p:cNvPr id="29" name="TextBox 28">
            <a:extLst>
              <a:ext uri="{FF2B5EF4-FFF2-40B4-BE49-F238E27FC236}">
                <a16:creationId xmlns:a16="http://schemas.microsoft.com/office/drawing/2014/main" id="{96234EDF-32DE-9141-9A03-CAB94EE86D5D}"/>
              </a:ext>
            </a:extLst>
          </p:cNvPr>
          <p:cNvSpPr txBox="1"/>
          <p:nvPr/>
        </p:nvSpPr>
        <p:spPr>
          <a:xfrm>
            <a:off x="6268107" y="3333857"/>
            <a:ext cx="2249513" cy="430887"/>
          </a:xfrm>
          <a:prstGeom prst="rect">
            <a:avLst/>
          </a:prstGeom>
        </p:spPr>
        <p:txBody>
          <a:bodyPr wrap="square" lIns="0" tIns="0" rIns="0" bIns="0" rtlCol="0" anchor="ctr">
            <a:spAutoFit/>
          </a:bodyPr>
          <a:lstStyle/>
          <a:p>
            <a:pPr marL="0" indent="0" algn="ctr">
              <a:buNone/>
            </a:pPr>
            <a:r>
              <a:rPr lang="en-US" sz="2800" b="1" kern="0" spc="-150" dirty="0">
                <a:solidFill>
                  <a:schemeClr val="bg1"/>
                </a:solidFill>
              </a:rPr>
              <a:t>liquidate</a:t>
            </a:r>
          </a:p>
        </p:txBody>
      </p:sp>
      <p:sp>
        <p:nvSpPr>
          <p:cNvPr id="30" name="TextBox 29">
            <a:extLst>
              <a:ext uri="{FF2B5EF4-FFF2-40B4-BE49-F238E27FC236}">
                <a16:creationId xmlns:a16="http://schemas.microsoft.com/office/drawing/2014/main" id="{187EB572-C523-EE4B-9AE6-222D1F5DC7A0}"/>
              </a:ext>
            </a:extLst>
          </p:cNvPr>
          <p:cNvSpPr txBox="1"/>
          <p:nvPr/>
        </p:nvSpPr>
        <p:spPr>
          <a:xfrm>
            <a:off x="9152778" y="3333857"/>
            <a:ext cx="2249513" cy="430887"/>
          </a:xfrm>
          <a:prstGeom prst="rect">
            <a:avLst/>
          </a:prstGeom>
        </p:spPr>
        <p:txBody>
          <a:bodyPr wrap="square" lIns="0" tIns="0" rIns="0" bIns="0" rtlCol="0" anchor="ctr">
            <a:spAutoFit/>
          </a:bodyPr>
          <a:lstStyle/>
          <a:p>
            <a:pPr marL="0" indent="0" algn="ctr">
              <a:buNone/>
            </a:pPr>
            <a:r>
              <a:rPr lang="en-US" sz="2800" b="1" kern="0" spc="-150" dirty="0">
                <a:solidFill>
                  <a:schemeClr val="bg1"/>
                </a:solidFill>
              </a:rPr>
              <a:t>exit</a:t>
            </a:r>
          </a:p>
        </p:txBody>
      </p:sp>
      <p:sp>
        <p:nvSpPr>
          <p:cNvPr id="31" name="TextBox 30">
            <a:extLst>
              <a:ext uri="{FF2B5EF4-FFF2-40B4-BE49-F238E27FC236}">
                <a16:creationId xmlns:a16="http://schemas.microsoft.com/office/drawing/2014/main" id="{EA4B401A-6324-CF48-A52F-286A87B7EA17}"/>
              </a:ext>
            </a:extLst>
          </p:cNvPr>
          <p:cNvSpPr txBox="1"/>
          <p:nvPr/>
        </p:nvSpPr>
        <p:spPr>
          <a:xfrm>
            <a:off x="655381" y="4861571"/>
            <a:ext cx="1936280" cy="984885"/>
          </a:xfrm>
          <a:prstGeom prst="rect">
            <a:avLst/>
          </a:prstGeom>
        </p:spPr>
        <p:txBody>
          <a:bodyPr wrap="square" lIns="0" tIns="0" rIns="0" bIns="0" rtlCol="0" anchor="t">
            <a:spAutoFit/>
          </a:bodyPr>
          <a:lstStyle/>
          <a:p>
            <a:pPr algn="ctr"/>
            <a:r>
              <a:rPr lang="en-US" sz="1100" i="1" dirty="0">
                <a:solidFill>
                  <a:schemeClr val="bg2">
                    <a:lumMod val="10000"/>
                  </a:schemeClr>
                </a:solidFill>
              </a:rPr>
              <a:t>The combination of limited opportunities for organic growth and/or deteriorating financial results could trigger </a:t>
            </a:r>
            <a:r>
              <a:rPr lang="en-US" sz="1100" b="1" i="1" dirty="0">
                <a:solidFill>
                  <a:schemeClr val="bg2">
                    <a:lumMod val="10000"/>
                  </a:schemeClr>
                </a:solidFill>
              </a:rPr>
              <a:t>mergers</a:t>
            </a:r>
            <a:r>
              <a:rPr lang="en-US" sz="1100" i="1" dirty="0">
                <a:solidFill>
                  <a:schemeClr val="bg2">
                    <a:lumMod val="10000"/>
                  </a:schemeClr>
                </a:solidFill>
              </a:rPr>
              <a:t> in the MPL sector.</a:t>
            </a:r>
            <a:endParaRPr lang="en-US" sz="1100" dirty="0">
              <a:solidFill>
                <a:schemeClr val="bg2">
                  <a:lumMod val="10000"/>
                </a:schemeClr>
              </a:solidFill>
            </a:endParaRPr>
          </a:p>
          <a:p>
            <a:pPr algn="ctr"/>
            <a:endParaRPr lang="en-US" sz="800" dirty="0">
              <a:solidFill>
                <a:schemeClr val="bg2">
                  <a:lumMod val="10000"/>
                </a:schemeClr>
              </a:solidFill>
            </a:endParaRPr>
          </a:p>
        </p:txBody>
      </p:sp>
      <p:sp>
        <p:nvSpPr>
          <p:cNvPr id="32" name="TextBox 31">
            <a:extLst>
              <a:ext uri="{FF2B5EF4-FFF2-40B4-BE49-F238E27FC236}">
                <a16:creationId xmlns:a16="http://schemas.microsoft.com/office/drawing/2014/main" id="{25368388-9710-BC4F-AD15-F9F9F977B890}"/>
              </a:ext>
            </a:extLst>
          </p:cNvPr>
          <p:cNvSpPr txBox="1"/>
          <p:nvPr/>
        </p:nvSpPr>
        <p:spPr>
          <a:xfrm>
            <a:off x="3434465" y="4861571"/>
            <a:ext cx="2147453" cy="677108"/>
          </a:xfrm>
          <a:prstGeom prst="rect">
            <a:avLst/>
          </a:prstGeom>
        </p:spPr>
        <p:txBody>
          <a:bodyPr wrap="square" lIns="0" tIns="0" rIns="0" bIns="0" rtlCol="0" anchor="t">
            <a:spAutoFit/>
          </a:bodyPr>
          <a:lstStyle/>
          <a:p>
            <a:pPr algn="ctr"/>
            <a:r>
              <a:rPr lang="en-US" sz="1100" i="1" dirty="0">
                <a:solidFill>
                  <a:schemeClr val="bg2">
                    <a:lumMod val="10000"/>
                  </a:schemeClr>
                </a:solidFill>
              </a:rPr>
              <a:t>Companies are placed in receivership by their state Department of Insurance (DOI) for attempted </a:t>
            </a:r>
            <a:r>
              <a:rPr lang="en-US" sz="1100" b="1" i="1" dirty="0">
                <a:solidFill>
                  <a:schemeClr val="bg2">
                    <a:lumMod val="10000"/>
                  </a:schemeClr>
                </a:solidFill>
              </a:rPr>
              <a:t>rehabilitation</a:t>
            </a:r>
            <a:r>
              <a:rPr lang="en-US" sz="1100" i="1" dirty="0">
                <a:solidFill>
                  <a:schemeClr val="bg2">
                    <a:lumMod val="10000"/>
                  </a:schemeClr>
                </a:solidFill>
              </a:rPr>
              <a:t>.</a:t>
            </a:r>
            <a:endParaRPr lang="en-US" sz="1100" dirty="0">
              <a:solidFill>
                <a:schemeClr val="bg2">
                  <a:lumMod val="10000"/>
                </a:schemeClr>
              </a:solidFill>
            </a:endParaRPr>
          </a:p>
        </p:txBody>
      </p:sp>
      <p:sp>
        <p:nvSpPr>
          <p:cNvPr id="33" name="TextBox 32">
            <a:extLst>
              <a:ext uri="{FF2B5EF4-FFF2-40B4-BE49-F238E27FC236}">
                <a16:creationId xmlns:a16="http://schemas.microsoft.com/office/drawing/2014/main" id="{5C9F147A-E914-A546-81F5-5F5459D4A6F2}"/>
              </a:ext>
            </a:extLst>
          </p:cNvPr>
          <p:cNvSpPr txBox="1"/>
          <p:nvPr/>
        </p:nvSpPr>
        <p:spPr>
          <a:xfrm>
            <a:off x="6486994" y="4946211"/>
            <a:ext cx="1811737" cy="677108"/>
          </a:xfrm>
          <a:prstGeom prst="rect">
            <a:avLst/>
          </a:prstGeom>
        </p:spPr>
        <p:txBody>
          <a:bodyPr wrap="square" lIns="0" tIns="0" rIns="0" bIns="0" rtlCol="0" anchor="ctr">
            <a:spAutoFit/>
          </a:bodyPr>
          <a:lstStyle/>
          <a:p>
            <a:pPr algn="ctr"/>
            <a:r>
              <a:rPr lang="en-US" sz="1100" i="1" dirty="0">
                <a:solidFill>
                  <a:schemeClr val="bg2">
                    <a:lumMod val="10000"/>
                  </a:schemeClr>
                </a:solidFill>
              </a:rPr>
              <a:t>Companies in receivership are </a:t>
            </a:r>
            <a:r>
              <a:rPr lang="en-US" sz="1100" b="1" i="1" dirty="0">
                <a:solidFill>
                  <a:schemeClr val="bg2">
                    <a:lumMod val="10000"/>
                  </a:schemeClr>
                </a:solidFill>
              </a:rPr>
              <a:t>liquidated</a:t>
            </a:r>
            <a:r>
              <a:rPr lang="en-US" sz="1100" i="1" dirty="0">
                <a:solidFill>
                  <a:schemeClr val="bg2">
                    <a:lumMod val="10000"/>
                  </a:schemeClr>
                </a:solidFill>
              </a:rPr>
              <a:t> by the DOI when rehabilitation or recapitalization fails.</a:t>
            </a:r>
            <a:endParaRPr lang="en-US" sz="1100" dirty="0">
              <a:solidFill>
                <a:schemeClr val="bg2">
                  <a:lumMod val="10000"/>
                </a:schemeClr>
              </a:solidFill>
            </a:endParaRPr>
          </a:p>
        </p:txBody>
      </p:sp>
      <p:sp>
        <p:nvSpPr>
          <p:cNvPr id="34" name="TextBox 33">
            <a:extLst>
              <a:ext uri="{FF2B5EF4-FFF2-40B4-BE49-F238E27FC236}">
                <a16:creationId xmlns:a16="http://schemas.microsoft.com/office/drawing/2014/main" id="{265BDD25-F9C9-A940-BA81-4F02CF5D5C8A}"/>
              </a:ext>
            </a:extLst>
          </p:cNvPr>
          <p:cNvSpPr txBox="1"/>
          <p:nvPr/>
        </p:nvSpPr>
        <p:spPr>
          <a:xfrm>
            <a:off x="9309394" y="4946211"/>
            <a:ext cx="1936280" cy="677108"/>
          </a:xfrm>
          <a:prstGeom prst="rect">
            <a:avLst/>
          </a:prstGeom>
        </p:spPr>
        <p:txBody>
          <a:bodyPr wrap="square" lIns="0" tIns="0" rIns="0" bIns="0" rtlCol="0" anchor="ctr">
            <a:spAutoFit/>
          </a:bodyPr>
          <a:lstStyle/>
          <a:p>
            <a:pPr algn="ctr"/>
            <a:r>
              <a:rPr lang="en-US" sz="1100" i="1" dirty="0">
                <a:solidFill>
                  <a:schemeClr val="bg2">
                    <a:lumMod val="10000"/>
                  </a:schemeClr>
                </a:solidFill>
              </a:rPr>
              <a:t>Commercial/</a:t>
            </a:r>
            <a:br>
              <a:rPr lang="en-US" sz="1100" i="1" dirty="0">
                <a:solidFill>
                  <a:schemeClr val="bg2">
                    <a:lumMod val="10000"/>
                  </a:schemeClr>
                </a:solidFill>
              </a:rPr>
            </a:br>
            <a:r>
              <a:rPr lang="en-US" sz="1100" i="1" dirty="0">
                <a:solidFill>
                  <a:schemeClr val="bg2">
                    <a:lumMod val="10000"/>
                  </a:schemeClr>
                </a:solidFill>
              </a:rPr>
              <a:t>non-MPL-specialty carriers </a:t>
            </a:r>
            <a:r>
              <a:rPr lang="en-US" sz="1100" b="1" i="1" dirty="0">
                <a:solidFill>
                  <a:schemeClr val="bg2">
                    <a:lumMod val="10000"/>
                  </a:schemeClr>
                </a:solidFill>
              </a:rPr>
              <a:t>exit</a:t>
            </a:r>
            <a:r>
              <a:rPr lang="en-US" sz="1100" i="1" dirty="0">
                <a:solidFill>
                  <a:schemeClr val="bg2">
                    <a:lumMod val="10000"/>
                  </a:schemeClr>
                </a:solidFill>
              </a:rPr>
              <a:t> the MPL line when it becomes unprofitable.</a:t>
            </a:r>
            <a:endParaRPr lang="en-US" sz="1100" dirty="0">
              <a:solidFill>
                <a:schemeClr val="bg2">
                  <a:lumMod val="10000"/>
                </a:schemeClr>
              </a:solidFill>
            </a:endParaRPr>
          </a:p>
        </p:txBody>
      </p:sp>
    </p:spTree>
    <p:extLst>
      <p:ext uri="{BB962C8B-B14F-4D97-AF65-F5344CB8AC3E}">
        <p14:creationId xmlns:p14="http://schemas.microsoft.com/office/powerpoint/2010/main" val="1736281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322C52BA-7D1C-DFE9-C333-0C1F354C36BA}"/>
              </a:ext>
            </a:extLst>
          </p:cNvPr>
          <p:cNvSpPr txBox="1"/>
          <p:nvPr/>
        </p:nvSpPr>
        <p:spPr>
          <a:xfrm>
            <a:off x="349624" y="981542"/>
            <a:ext cx="11842376" cy="1077218"/>
          </a:xfrm>
          <a:prstGeom prst="rect">
            <a:avLst/>
          </a:prstGeom>
          <a:noFill/>
        </p:spPr>
        <p:txBody>
          <a:bodyPr wrap="square">
            <a:spAutoFit/>
          </a:bodyPr>
          <a:lstStyle/>
          <a:p>
            <a:pPr rtl="0"/>
            <a:r>
              <a:rPr lang="en-US" sz="1600" dirty="0">
                <a:solidFill>
                  <a:schemeClr val="bg2">
                    <a:lumMod val="10000"/>
                  </a:schemeClr>
                </a:solidFill>
              </a:rPr>
              <a:t>Prior to the COVID-19 pandemic, distress signals included several state departments of insurance taking actions against MPL specialist companies and large commercial multiline carriers exiting the market. The extended court closures and other societal factors may have temporarily eased the financial strain on other distressed carriers. </a:t>
            </a:r>
            <a:r>
              <a:rPr lang="en-US" sz="1600">
                <a:solidFill>
                  <a:schemeClr val="bg2">
                    <a:lumMod val="10000"/>
                  </a:schemeClr>
                </a:solidFill>
              </a:rPr>
              <a:t>However, </a:t>
            </a:r>
            <a:r>
              <a:rPr lang="en-US" sz="1600" dirty="0">
                <a:solidFill>
                  <a:schemeClr val="bg2">
                    <a:lumMod val="10000"/>
                  </a:schemeClr>
                </a:solidFill>
              </a:rPr>
              <a:t>since the height of the pandemic, there has </a:t>
            </a:r>
            <a:r>
              <a:rPr lang="en-US" sz="1600">
                <a:solidFill>
                  <a:schemeClr val="bg2">
                    <a:lumMod val="10000"/>
                  </a:schemeClr>
                </a:solidFill>
              </a:rPr>
              <a:t>been an </a:t>
            </a:r>
            <a:r>
              <a:rPr lang="en-US" sz="1600" dirty="0">
                <a:solidFill>
                  <a:schemeClr val="bg2">
                    <a:lumMod val="10000"/>
                  </a:schemeClr>
                </a:solidFill>
              </a:rPr>
              <a:t>uptick in M&amp;A activity which is reminiscent of prior hardening markets.   </a:t>
            </a:r>
          </a:p>
        </p:txBody>
      </p:sp>
      <p:cxnSp>
        <p:nvCxnSpPr>
          <p:cNvPr id="5" name="Straight Connector 4">
            <a:extLst>
              <a:ext uri="{FF2B5EF4-FFF2-40B4-BE49-F238E27FC236}">
                <a16:creationId xmlns:a16="http://schemas.microsoft.com/office/drawing/2014/main" id="{C7C97C6F-6C1D-5B45-A2EA-361EBFFDF4E0}"/>
              </a:ext>
            </a:extLst>
          </p:cNvPr>
          <p:cNvCxnSpPr/>
          <p:nvPr/>
        </p:nvCxnSpPr>
        <p:spPr>
          <a:xfrm>
            <a:off x="0" y="4352081"/>
            <a:ext cx="12192000" cy="0"/>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6F4FDC79-ACD6-9ABB-109F-A7E1A9CF4037}"/>
              </a:ext>
            </a:extLst>
          </p:cNvPr>
          <p:cNvCxnSpPr>
            <a:cxnSpLocks/>
            <a:stCxn id="93" idx="2"/>
          </p:cNvCxnSpPr>
          <p:nvPr/>
        </p:nvCxnSpPr>
        <p:spPr>
          <a:xfrm flipH="1">
            <a:off x="7135932" y="2708187"/>
            <a:ext cx="534983" cy="1664478"/>
          </a:xfrm>
          <a:prstGeom prst="straightConnector1">
            <a:avLst/>
          </a:prstGeom>
          <a:ln w="47625">
            <a:solidFill>
              <a:srgbClr val="0072DA"/>
            </a:solidFill>
            <a:tailEnd type="oval"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DA3DEDE-652F-D64D-B8CA-381C08763DFB}"/>
              </a:ext>
            </a:extLst>
          </p:cNvPr>
          <p:cNvCxnSpPr>
            <a:cxnSpLocks/>
          </p:cNvCxnSpPr>
          <p:nvPr/>
        </p:nvCxnSpPr>
        <p:spPr>
          <a:xfrm flipH="1" flipV="1">
            <a:off x="428801" y="4362531"/>
            <a:ext cx="682462" cy="865986"/>
          </a:xfrm>
          <a:prstGeom prst="straightConnector1">
            <a:avLst/>
          </a:prstGeom>
          <a:ln w="47625">
            <a:solidFill>
              <a:schemeClr val="accent5"/>
            </a:solidFill>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1FE06C6-504F-6823-B8D9-B4FF0CA647B2}"/>
              </a:ext>
            </a:extLst>
          </p:cNvPr>
          <p:cNvCxnSpPr>
            <a:cxnSpLocks/>
          </p:cNvCxnSpPr>
          <p:nvPr/>
        </p:nvCxnSpPr>
        <p:spPr>
          <a:xfrm flipH="1">
            <a:off x="5093282" y="3279168"/>
            <a:ext cx="1169414" cy="1093497"/>
          </a:xfrm>
          <a:prstGeom prst="straightConnector1">
            <a:avLst/>
          </a:prstGeom>
          <a:ln w="47625">
            <a:solidFill>
              <a:schemeClr val="accent5"/>
            </a:solidFill>
            <a:tailEnd type="oval"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3F096FA-7094-F824-845F-B1175992981B}"/>
              </a:ext>
            </a:extLst>
          </p:cNvPr>
          <p:cNvCxnSpPr>
            <a:cxnSpLocks/>
          </p:cNvCxnSpPr>
          <p:nvPr/>
        </p:nvCxnSpPr>
        <p:spPr>
          <a:xfrm flipH="1">
            <a:off x="4612606" y="2697858"/>
            <a:ext cx="264979" cy="1674807"/>
          </a:xfrm>
          <a:prstGeom prst="straightConnector1">
            <a:avLst/>
          </a:prstGeom>
          <a:ln w="47625">
            <a:solidFill>
              <a:srgbClr val="F6BE00"/>
            </a:solidFill>
            <a:tailEnd type="oval" w="lg" len="lg"/>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09F3AD25-0962-9402-64D7-F7C11F787E5C}"/>
              </a:ext>
            </a:extLst>
          </p:cNvPr>
          <p:cNvGrpSpPr/>
          <p:nvPr/>
        </p:nvGrpSpPr>
        <p:grpSpPr>
          <a:xfrm>
            <a:off x="4320380" y="2103145"/>
            <a:ext cx="1114410" cy="912427"/>
            <a:chOff x="9856587" y="4971842"/>
            <a:chExt cx="1114410" cy="912427"/>
          </a:xfrm>
        </p:grpSpPr>
        <p:sp>
          <p:nvSpPr>
            <p:cNvPr id="8" name="Oval 7">
              <a:extLst>
                <a:ext uri="{FF2B5EF4-FFF2-40B4-BE49-F238E27FC236}">
                  <a16:creationId xmlns:a16="http://schemas.microsoft.com/office/drawing/2014/main" id="{5DEC0D13-D27E-2E91-532B-E9E7A513DC3E}"/>
                </a:ext>
              </a:extLst>
            </p:cNvPr>
            <p:cNvSpPr>
              <a:spLocks noChangeAspect="1"/>
            </p:cNvSpPr>
            <p:nvPr/>
          </p:nvSpPr>
          <p:spPr>
            <a:xfrm>
              <a:off x="9956592" y="4971842"/>
              <a:ext cx="914400" cy="912427"/>
            </a:xfrm>
            <a:prstGeom prst="ellipse">
              <a:avLst/>
            </a:prstGeom>
            <a:solidFill>
              <a:srgbClr val="F6BE00"/>
            </a:solidFill>
            <a:ln w="12700">
              <a:miter lim="400000"/>
            </a:ln>
          </p:spPr>
          <p:txBody>
            <a:bodyPr lIns="16002" tIns="16002" rIns="16002" bIns="16002" rtlCol="0" anchor="ctr"/>
            <a:lstStyle/>
            <a:p>
              <a:pPr algn="ctr" defTabSz="192024"/>
              <a:endParaRPr lang="en-US">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 name="TextBox 8">
              <a:extLst>
                <a:ext uri="{FF2B5EF4-FFF2-40B4-BE49-F238E27FC236}">
                  <a16:creationId xmlns:a16="http://schemas.microsoft.com/office/drawing/2014/main" id="{5940093C-85F4-6AA2-76C7-54CE55CFE536}"/>
                </a:ext>
              </a:extLst>
            </p:cNvPr>
            <p:cNvSpPr txBox="1"/>
            <p:nvPr/>
          </p:nvSpPr>
          <p:spPr>
            <a:xfrm>
              <a:off x="9856587" y="5289556"/>
              <a:ext cx="1114410" cy="276999"/>
            </a:xfrm>
            <a:prstGeom prst="rect">
              <a:avLst/>
            </a:prstGeom>
          </p:spPr>
          <p:txBody>
            <a:bodyPr wrap="square" lIns="0" tIns="0" rIns="0" bIns="0" rtlCol="0" anchor="ctr">
              <a:spAutoFit/>
            </a:bodyPr>
            <a:lstStyle/>
            <a:p>
              <a:pPr marL="0" indent="0" algn="ctr">
                <a:buNone/>
              </a:pPr>
              <a:r>
                <a:rPr lang="en-US" b="1" kern="0" spc="-150" dirty="0">
                  <a:solidFill>
                    <a:schemeClr val="bg1"/>
                  </a:solidFill>
                </a:rPr>
                <a:t>acquisition</a:t>
              </a:r>
            </a:p>
          </p:txBody>
        </p:sp>
      </p:grpSp>
      <p:sp>
        <p:nvSpPr>
          <p:cNvPr id="3" name="Title 2">
            <a:extLst>
              <a:ext uri="{FF2B5EF4-FFF2-40B4-BE49-F238E27FC236}">
                <a16:creationId xmlns:a16="http://schemas.microsoft.com/office/drawing/2014/main" id="{045EBD27-798C-B243-9E1B-B7CF90384381}"/>
              </a:ext>
            </a:extLst>
          </p:cNvPr>
          <p:cNvSpPr>
            <a:spLocks noGrp="1"/>
          </p:cNvSpPr>
          <p:nvPr>
            <p:ph type="title"/>
          </p:nvPr>
        </p:nvSpPr>
        <p:spPr/>
        <p:txBody>
          <a:bodyPr/>
          <a:lstStyle/>
          <a:p>
            <a:r>
              <a:rPr lang="en-US" dirty="0"/>
              <a:t>Distress Signals...</a:t>
            </a:r>
          </a:p>
        </p:txBody>
      </p:sp>
      <p:graphicFrame>
        <p:nvGraphicFramePr>
          <p:cNvPr id="10" name="Table 9">
            <a:extLst>
              <a:ext uri="{FF2B5EF4-FFF2-40B4-BE49-F238E27FC236}">
                <a16:creationId xmlns:a16="http://schemas.microsoft.com/office/drawing/2014/main" id="{F530710D-E8D3-F84D-A385-6B15E7FA3A3C}"/>
              </a:ext>
            </a:extLst>
          </p:cNvPr>
          <p:cNvGraphicFramePr>
            <a:graphicFrameLocks noGrp="1"/>
          </p:cNvGraphicFramePr>
          <p:nvPr/>
        </p:nvGraphicFramePr>
        <p:xfrm>
          <a:off x="0" y="4071186"/>
          <a:ext cx="12192000" cy="25908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1852361807"/>
                    </a:ext>
                  </a:extLst>
                </a:gridCol>
                <a:gridCol w="1219200">
                  <a:extLst>
                    <a:ext uri="{9D8B030D-6E8A-4147-A177-3AD203B41FA5}">
                      <a16:colId xmlns:a16="http://schemas.microsoft.com/office/drawing/2014/main" val="2313214005"/>
                    </a:ext>
                  </a:extLst>
                </a:gridCol>
                <a:gridCol w="1219200">
                  <a:extLst>
                    <a:ext uri="{9D8B030D-6E8A-4147-A177-3AD203B41FA5}">
                      <a16:colId xmlns:a16="http://schemas.microsoft.com/office/drawing/2014/main" val="3573892365"/>
                    </a:ext>
                  </a:extLst>
                </a:gridCol>
                <a:gridCol w="1219200">
                  <a:extLst>
                    <a:ext uri="{9D8B030D-6E8A-4147-A177-3AD203B41FA5}">
                      <a16:colId xmlns:a16="http://schemas.microsoft.com/office/drawing/2014/main" val="33162406"/>
                    </a:ext>
                  </a:extLst>
                </a:gridCol>
                <a:gridCol w="1219200">
                  <a:extLst>
                    <a:ext uri="{9D8B030D-6E8A-4147-A177-3AD203B41FA5}">
                      <a16:colId xmlns:a16="http://schemas.microsoft.com/office/drawing/2014/main" val="764700574"/>
                    </a:ext>
                  </a:extLst>
                </a:gridCol>
                <a:gridCol w="1219200">
                  <a:extLst>
                    <a:ext uri="{9D8B030D-6E8A-4147-A177-3AD203B41FA5}">
                      <a16:colId xmlns:a16="http://schemas.microsoft.com/office/drawing/2014/main" val="2069796386"/>
                    </a:ext>
                  </a:extLst>
                </a:gridCol>
                <a:gridCol w="1219200">
                  <a:extLst>
                    <a:ext uri="{9D8B030D-6E8A-4147-A177-3AD203B41FA5}">
                      <a16:colId xmlns:a16="http://schemas.microsoft.com/office/drawing/2014/main" val="4163667008"/>
                    </a:ext>
                  </a:extLst>
                </a:gridCol>
                <a:gridCol w="1219200">
                  <a:extLst>
                    <a:ext uri="{9D8B030D-6E8A-4147-A177-3AD203B41FA5}">
                      <a16:colId xmlns:a16="http://schemas.microsoft.com/office/drawing/2014/main" val="3273331750"/>
                    </a:ext>
                  </a:extLst>
                </a:gridCol>
                <a:gridCol w="1219200">
                  <a:extLst>
                    <a:ext uri="{9D8B030D-6E8A-4147-A177-3AD203B41FA5}">
                      <a16:colId xmlns:a16="http://schemas.microsoft.com/office/drawing/2014/main" val="113118328"/>
                    </a:ext>
                  </a:extLst>
                </a:gridCol>
                <a:gridCol w="1219200">
                  <a:extLst>
                    <a:ext uri="{9D8B030D-6E8A-4147-A177-3AD203B41FA5}">
                      <a16:colId xmlns:a16="http://schemas.microsoft.com/office/drawing/2014/main" val="3765976911"/>
                    </a:ext>
                  </a:extLst>
                </a:gridCol>
              </a:tblGrid>
              <a:tr h="0">
                <a:tc>
                  <a:txBody>
                    <a:bodyPr/>
                    <a:lstStyle/>
                    <a:p>
                      <a:pPr algn="l"/>
                      <a:r>
                        <a:rPr lang="en-US" sz="1100" b="0" dirty="0">
                          <a:solidFill>
                            <a:schemeClr val="bg1">
                              <a:lumMod val="50000"/>
                            </a:schemeClr>
                          </a:solidFill>
                        </a:rPr>
                        <a:t>JAN</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r>
                        <a:rPr lang="en-US" sz="1100" b="0" dirty="0">
                          <a:solidFill>
                            <a:schemeClr val="bg1">
                              <a:lumMod val="50000"/>
                            </a:schemeClr>
                          </a:solidFill>
                        </a:rPr>
                        <a:t>JUL</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r>
                        <a:rPr lang="en-US" sz="1100" b="1" dirty="0">
                          <a:solidFill>
                            <a:schemeClr val="bg2">
                              <a:lumMod val="25000"/>
                            </a:schemeClr>
                          </a:solidFill>
                        </a:rPr>
                        <a:t>JAN</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r>
                        <a:rPr lang="en-US" sz="1100" b="1" dirty="0">
                          <a:solidFill>
                            <a:schemeClr val="bg2">
                              <a:lumMod val="25000"/>
                            </a:schemeClr>
                          </a:solidFill>
                        </a:rPr>
                        <a:t>JUL</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r>
                        <a:rPr lang="en-US" sz="1100" b="0" dirty="0">
                          <a:solidFill>
                            <a:schemeClr val="bg1">
                              <a:lumMod val="50000"/>
                            </a:schemeClr>
                          </a:solidFill>
                        </a:rPr>
                        <a:t>JAN</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r>
                        <a:rPr lang="en-US" sz="1100" b="0" dirty="0">
                          <a:solidFill>
                            <a:schemeClr val="bg1">
                              <a:lumMod val="50000"/>
                            </a:schemeClr>
                          </a:solidFill>
                        </a:rPr>
                        <a:t>JUL</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r>
                        <a:rPr lang="en-US" sz="1100" b="1" dirty="0">
                          <a:solidFill>
                            <a:schemeClr val="bg2">
                              <a:lumMod val="25000"/>
                            </a:schemeClr>
                          </a:solidFill>
                        </a:rPr>
                        <a:t>JAN</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r>
                        <a:rPr lang="en-US" sz="1100" b="1" dirty="0">
                          <a:solidFill>
                            <a:schemeClr val="bg2">
                              <a:lumMod val="25000"/>
                            </a:schemeClr>
                          </a:solidFill>
                        </a:rPr>
                        <a:t>JUL</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r>
                        <a:rPr lang="en-US" sz="1100" b="0" dirty="0">
                          <a:solidFill>
                            <a:schemeClr val="bg1">
                              <a:lumMod val="50000"/>
                            </a:schemeClr>
                          </a:solidFill>
                        </a:rPr>
                        <a:t>JAN</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r>
                        <a:rPr lang="en-US" sz="1100" b="0" dirty="0">
                          <a:solidFill>
                            <a:schemeClr val="bg1">
                              <a:lumMod val="50000"/>
                            </a:schemeClr>
                          </a:solidFill>
                        </a:rPr>
                        <a:t>JUL</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6497194"/>
                  </a:ext>
                </a:extLst>
              </a:tr>
            </a:tbl>
          </a:graphicData>
        </a:graphic>
      </p:graphicFrame>
      <p:graphicFrame>
        <p:nvGraphicFramePr>
          <p:cNvPr id="19" name="Table 18">
            <a:extLst>
              <a:ext uri="{FF2B5EF4-FFF2-40B4-BE49-F238E27FC236}">
                <a16:creationId xmlns:a16="http://schemas.microsoft.com/office/drawing/2014/main" id="{6E1A6B85-6F4F-9941-912B-AC1B69B8D397}"/>
              </a:ext>
            </a:extLst>
          </p:cNvPr>
          <p:cNvGraphicFramePr>
            <a:graphicFrameLocks noGrp="1"/>
          </p:cNvGraphicFramePr>
          <p:nvPr/>
        </p:nvGraphicFramePr>
        <p:xfrm>
          <a:off x="4844690" y="4395712"/>
          <a:ext cx="664949" cy="335280"/>
        </p:xfrm>
        <a:graphic>
          <a:graphicData uri="http://schemas.openxmlformats.org/drawingml/2006/table">
            <a:tbl>
              <a:tblPr firstRow="1" bandRow="1">
                <a:tableStyleId>{5C22544A-7EE6-4342-B048-85BDC9FD1C3A}</a:tableStyleId>
              </a:tblPr>
              <a:tblGrid>
                <a:gridCol w="664949">
                  <a:extLst>
                    <a:ext uri="{9D8B030D-6E8A-4147-A177-3AD203B41FA5}">
                      <a16:colId xmlns:a16="http://schemas.microsoft.com/office/drawing/2014/main" val="3128948227"/>
                    </a:ext>
                  </a:extLst>
                </a:gridCol>
              </a:tblGrid>
              <a:tr h="259081">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0" dirty="0">
                          <a:solidFill>
                            <a:schemeClr val="bg1">
                              <a:lumMod val="50000"/>
                            </a:schemeClr>
                          </a:solidFill>
                        </a:rPr>
                        <a:t>2021</a:t>
                      </a:r>
                      <a:endParaRPr lang="en-US" sz="1100" b="0" dirty="0">
                        <a:solidFill>
                          <a:schemeClr val="bg1">
                            <a:lumMod val="50000"/>
                          </a:schemeClr>
                        </a:solidFill>
                      </a:endParaRPr>
                    </a:p>
                  </a:txBody>
                  <a:tcP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6497194"/>
                  </a:ext>
                </a:extLst>
              </a:tr>
            </a:tbl>
          </a:graphicData>
        </a:graphic>
      </p:graphicFrame>
      <p:graphicFrame>
        <p:nvGraphicFramePr>
          <p:cNvPr id="26" name="Table 25">
            <a:extLst>
              <a:ext uri="{FF2B5EF4-FFF2-40B4-BE49-F238E27FC236}">
                <a16:creationId xmlns:a16="http://schemas.microsoft.com/office/drawing/2014/main" id="{AC22FB8D-86EF-654A-904D-427848F2B619}"/>
              </a:ext>
            </a:extLst>
          </p:cNvPr>
          <p:cNvGraphicFramePr>
            <a:graphicFrameLocks noGrp="1"/>
          </p:cNvGraphicFramePr>
          <p:nvPr/>
        </p:nvGraphicFramePr>
        <p:xfrm>
          <a:off x="7302354" y="4395712"/>
          <a:ext cx="664949" cy="335280"/>
        </p:xfrm>
        <a:graphic>
          <a:graphicData uri="http://schemas.openxmlformats.org/drawingml/2006/table">
            <a:tbl>
              <a:tblPr firstRow="1" bandRow="1">
                <a:tableStyleId>{5C22544A-7EE6-4342-B048-85BDC9FD1C3A}</a:tableStyleId>
              </a:tblPr>
              <a:tblGrid>
                <a:gridCol w="664949">
                  <a:extLst>
                    <a:ext uri="{9D8B030D-6E8A-4147-A177-3AD203B41FA5}">
                      <a16:colId xmlns:a16="http://schemas.microsoft.com/office/drawing/2014/main" val="3128948227"/>
                    </a:ext>
                  </a:extLst>
                </a:gridCol>
              </a:tblGrid>
              <a:tr h="259081">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1" dirty="0">
                          <a:solidFill>
                            <a:schemeClr val="bg2">
                              <a:lumMod val="25000"/>
                            </a:schemeClr>
                          </a:solidFill>
                        </a:rPr>
                        <a:t>2022</a:t>
                      </a:r>
                    </a:p>
                  </a:txBody>
                  <a:tcP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6497194"/>
                  </a:ext>
                </a:extLst>
              </a:tr>
            </a:tbl>
          </a:graphicData>
        </a:graphic>
      </p:graphicFrame>
      <p:graphicFrame>
        <p:nvGraphicFramePr>
          <p:cNvPr id="2" name="Table 1">
            <a:extLst>
              <a:ext uri="{FF2B5EF4-FFF2-40B4-BE49-F238E27FC236}">
                <a16:creationId xmlns:a16="http://schemas.microsoft.com/office/drawing/2014/main" id="{FDA9BDE7-F919-5A78-F035-38D73D28D1DF}"/>
              </a:ext>
            </a:extLst>
          </p:cNvPr>
          <p:cNvGraphicFramePr>
            <a:graphicFrameLocks noGrp="1"/>
          </p:cNvGraphicFramePr>
          <p:nvPr/>
        </p:nvGraphicFramePr>
        <p:xfrm>
          <a:off x="-10886" y="4395712"/>
          <a:ext cx="664949" cy="335280"/>
        </p:xfrm>
        <a:graphic>
          <a:graphicData uri="http://schemas.openxmlformats.org/drawingml/2006/table">
            <a:tbl>
              <a:tblPr firstRow="1" bandRow="1">
                <a:tableStyleId>{5C22544A-7EE6-4342-B048-85BDC9FD1C3A}</a:tableStyleId>
              </a:tblPr>
              <a:tblGrid>
                <a:gridCol w="664949">
                  <a:extLst>
                    <a:ext uri="{9D8B030D-6E8A-4147-A177-3AD203B41FA5}">
                      <a16:colId xmlns:a16="http://schemas.microsoft.com/office/drawing/2014/main" val="3128948227"/>
                    </a:ext>
                  </a:extLst>
                </a:gridCol>
              </a:tblGrid>
              <a:tr h="259081">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0" dirty="0">
                          <a:solidFill>
                            <a:schemeClr val="bg1">
                              <a:lumMod val="50000"/>
                            </a:schemeClr>
                          </a:solidFill>
                        </a:rPr>
                        <a:t>2019</a:t>
                      </a:r>
                    </a:p>
                  </a:txBody>
                  <a:tcP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6497194"/>
                  </a:ext>
                </a:extLst>
              </a:tr>
            </a:tbl>
          </a:graphicData>
        </a:graphic>
      </p:graphicFrame>
      <p:graphicFrame>
        <p:nvGraphicFramePr>
          <p:cNvPr id="4" name="Table 3">
            <a:extLst>
              <a:ext uri="{FF2B5EF4-FFF2-40B4-BE49-F238E27FC236}">
                <a16:creationId xmlns:a16="http://schemas.microsoft.com/office/drawing/2014/main" id="{857AB051-E761-89B6-BCF4-B3B4DD5961AD}"/>
              </a:ext>
            </a:extLst>
          </p:cNvPr>
          <p:cNvGraphicFramePr>
            <a:graphicFrameLocks noGrp="1"/>
          </p:cNvGraphicFramePr>
          <p:nvPr/>
        </p:nvGraphicFramePr>
        <p:xfrm>
          <a:off x="2416729" y="4395712"/>
          <a:ext cx="664949" cy="335280"/>
        </p:xfrm>
        <a:graphic>
          <a:graphicData uri="http://schemas.openxmlformats.org/drawingml/2006/table">
            <a:tbl>
              <a:tblPr firstRow="1" bandRow="1">
                <a:tableStyleId>{5C22544A-7EE6-4342-B048-85BDC9FD1C3A}</a:tableStyleId>
              </a:tblPr>
              <a:tblGrid>
                <a:gridCol w="664949">
                  <a:extLst>
                    <a:ext uri="{9D8B030D-6E8A-4147-A177-3AD203B41FA5}">
                      <a16:colId xmlns:a16="http://schemas.microsoft.com/office/drawing/2014/main" val="3128948227"/>
                    </a:ext>
                  </a:extLst>
                </a:gridCol>
              </a:tblGrid>
              <a:tr h="259081">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1" dirty="0">
                          <a:solidFill>
                            <a:schemeClr val="bg2">
                              <a:lumMod val="25000"/>
                            </a:schemeClr>
                          </a:solidFill>
                        </a:rPr>
                        <a:t>2020</a:t>
                      </a:r>
                      <a:endParaRPr lang="en-US" sz="1800" b="1" dirty="0">
                        <a:solidFill>
                          <a:schemeClr val="bg2">
                            <a:lumMod val="25000"/>
                          </a:schemeClr>
                        </a:solidFill>
                      </a:endParaRPr>
                    </a:p>
                  </a:txBody>
                  <a:tcP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6497194"/>
                  </a:ext>
                </a:extLst>
              </a:tr>
            </a:tbl>
          </a:graphicData>
        </a:graphic>
      </p:graphicFrame>
      <p:cxnSp>
        <p:nvCxnSpPr>
          <p:cNvPr id="11" name="Straight Arrow Connector 10">
            <a:extLst>
              <a:ext uri="{FF2B5EF4-FFF2-40B4-BE49-F238E27FC236}">
                <a16:creationId xmlns:a16="http://schemas.microsoft.com/office/drawing/2014/main" id="{61309E99-4E62-D06F-E71F-27FE5E6C3AFB}"/>
              </a:ext>
            </a:extLst>
          </p:cNvPr>
          <p:cNvCxnSpPr>
            <a:cxnSpLocks/>
          </p:cNvCxnSpPr>
          <p:nvPr/>
        </p:nvCxnSpPr>
        <p:spPr>
          <a:xfrm flipH="1" flipV="1">
            <a:off x="3928819" y="4353463"/>
            <a:ext cx="555304" cy="1080037"/>
          </a:xfrm>
          <a:prstGeom prst="straightConnector1">
            <a:avLst/>
          </a:prstGeom>
          <a:ln w="47625">
            <a:solidFill>
              <a:srgbClr val="0072DA"/>
            </a:solidFill>
            <a:tailEnd type="oval" w="lg" len="lg"/>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0088FC4B-8969-7CFE-34A7-50E86B4392C0}"/>
              </a:ext>
            </a:extLst>
          </p:cNvPr>
          <p:cNvGrpSpPr/>
          <p:nvPr/>
        </p:nvGrpSpPr>
        <p:grpSpPr>
          <a:xfrm>
            <a:off x="4025009" y="4964843"/>
            <a:ext cx="914400" cy="912427"/>
            <a:chOff x="9258508" y="2523890"/>
            <a:chExt cx="914400" cy="912427"/>
          </a:xfrm>
        </p:grpSpPr>
        <p:sp>
          <p:nvSpPr>
            <p:cNvPr id="12" name="Oval 11">
              <a:extLst>
                <a:ext uri="{FF2B5EF4-FFF2-40B4-BE49-F238E27FC236}">
                  <a16:creationId xmlns:a16="http://schemas.microsoft.com/office/drawing/2014/main" id="{EF3C5820-FE32-DE95-AD0D-61A8A88536B9}"/>
                </a:ext>
              </a:extLst>
            </p:cNvPr>
            <p:cNvSpPr>
              <a:spLocks noChangeAspect="1"/>
            </p:cNvSpPr>
            <p:nvPr/>
          </p:nvSpPr>
          <p:spPr>
            <a:xfrm>
              <a:off x="9258508" y="2523890"/>
              <a:ext cx="914400" cy="912427"/>
            </a:xfrm>
            <a:prstGeom prst="ellipse">
              <a:avLst/>
            </a:prstGeom>
            <a:solidFill>
              <a:srgbClr val="0072DA"/>
            </a:solidFill>
            <a:ln w="12700">
              <a:miter lim="400000"/>
            </a:ln>
          </p:spPr>
          <p:txBody>
            <a:bodyPr lIns="16002" tIns="16002" rIns="16002" bIns="16002" rtlCol="0" anchor="ctr"/>
            <a:lstStyle/>
            <a:p>
              <a:pPr algn="ctr" defTabSz="192024"/>
              <a:endParaRPr lang="en-US">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 name="TextBox 12">
              <a:extLst>
                <a:ext uri="{FF2B5EF4-FFF2-40B4-BE49-F238E27FC236}">
                  <a16:creationId xmlns:a16="http://schemas.microsoft.com/office/drawing/2014/main" id="{B8EEB48D-CCDF-96BF-4F91-8AFDD95BE95E}"/>
                </a:ext>
              </a:extLst>
            </p:cNvPr>
            <p:cNvSpPr txBox="1"/>
            <p:nvPr/>
          </p:nvSpPr>
          <p:spPr>
            <a:xfrm>
              <a:off x="9409435" y="2841604"/>
              <a:ext cx="580462" cy="276999"/>
            </a:xfrm>
            <a:prstGeom prst="rect">
              <a:avLst/>
            </a:prstGeom>
          </p:spPr>
          <p:txBody>
            <a:bodyPr wrap="square" lIns="0" tIns="0" rIns="0" bIns="0" rtlCol="0" anchor="ctr">
              <a:spAutoFit/>
            </a:bodyPr>
            <a:lstStyle/>
            <a:p>
              <a:pPr marL="0" indent="0" algn="ctr">
                <a:buNone/>
              </a:pPr>
              <a:r>
                <a:rPr lang="en-US" b="1" kern="0" spc="-150" dirty="0">
                  <a:solidFill>
                    <a:schemeClr val="bg1"/>
                  </a:solidFill>
                </a:rPr>
                <a:t>exit</a:t>
              </a:r>
            </a:p>
          </p:txBody>
        </p:sp>
      </p:grpSp>
      <p:grpSp>
        <p:nvGrpSpPr>
          <p:cNvPr id="56" name="Group 55">
            <a:extLst>
              <a:ext uri="{FF2B5EF4-FFF2-40B4-BE49-F238E27FC236}">
                <a16:creationId xmlns:a16="http://schemas.microsoft.com/office/drawing/2014/main" id="{644ABAEF-A2A6-1D0A-C212-EA938216E08C}"/>
              </a:ext>
            </a:extLst>
          </p:cNvPr>
          <p:cNvGrpSpPr/>
          <p:nvPr/>
        </p:nvGrpSpPr>
        <p:grpSpPr>
          <a:xfrm>
            <a:off x="5828161" y="2837506"/>
            <a:ext cx="914400" cy="912427"/>
            <a:chOff x="7188223" y="2048350"/>
            <a:chExt cx="914400" cy="912427"/>
          </a:xfrm>
        </p:grpSpPr>
        <p:sp>
          <p:nvSpPr>
            <p:cNvPr id="16" name="Oval 15">
              <a:extLst>
                <a:ext uri="{FF2B5EF4-FFF2-40B4-BE49-F238E27FC236}">
                  <a16:creationId xmlns:a16="http://schemas.microsoft.com/office/drawing/2014/main" id="{EE263111-465A-38E5-7C7C-583DA3F54152}"/>
                </a:ext>
              </a:extLst>
            </p:cNvPr>
            <p:cNvSpPr>
              <a:spLocks noChangeAspect="1"/>
            </p:cNvSpPr>
            <p:nvPr/>
          </p:nvSpPr>
          <p:spPr>
            <a:xfrm>
              <a:off x="7188223" y="2048350"/>
              <a:ext cx="914400" cy="912427"/>
            </a:xfrm>
            <a:prstGeom prst="ellipse">
              <a:avLst/>
            </a:prstGeom>
            <a:solidFill>
              <a:schemeClr val="accent5"/>
            </a:solidFill>
            <a:ln w="12700">
              <a:miter lim="400000"/>
            </a:ln>
          </p:spPr>
          <p:txBody>
            <a:bodyPr lIns="16002" tIns="16002" rIns="16002" bIns="16002" rtlCol="0" anchor="ctr"/>
            <a:lstStyle/>
            <a:p>
              <a:pPr algn="ctr" defTabSz="192024"/>
              <a:endParaRPr lang="en-US">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 name="TextBox 16">
              <a:extLst>
                <a:ext uri="{FF2B5EF4-FFF2-40B4-BE49-F238E27FC236}">
                  <a16:creationId xmlns:a16="http://schemas.microsoft.com/office/drawing/2014/main" id="{1570172D-88E9-79C4-1B30-F52DC2F6C55F}"/>
                </a:ext>
              </a:extLst>
            </p:cNvPr>
            <p:cNvSpPr txBox="1"/>
            <p:nvPr/>
          </p:nvSpPr>
          <p:spPr>
            <a:xfrm>
              <a:off x="7363364" y="2366064"/>
              <a:ext cx="564119" cy="276999"/>
            </a:xfrm>
            <a:prstGeom prst="rect">
              <a:avLst/>
            </a:prstGeom>
          </p:spPr>
          <p:txBody>
            <a:bodyPr wrap="square" lIns="0" tIns="0" rIns="0" bIns="0" rtlCol="0" anchor="ctr">
              <a:spAutoFit/>
            </a:bodyPr>
            <a:lstStyle/>
            <a:p>
              <a:pPr marL="0" indent="0" algn="ctr">
                <a:buNone/>
              </a:pPr>
              <a:r>
                <a:rPr lang="en-US" b="1" kern="0" spc="-150" dirty="0">
                  <a:solidFill>
                    <a:schemeClr val="bg1"/>
                  </a:solidFill>
                </a:rPr>
                <a:t>rehab</a:t>
              </a:r>
            </a:p>
          </p:txBody>
        </p:sp>
      </p:grpSp>
      <p:cxnSp>
        <p:nvCxnSpPr>
          <p:cNvPr id="18" name="Straight Arrow Connector 17">
            <a:extLst>
              <a:ext uri="{FF2B5EF4-FFF2-40B4-BE49-F238E27FC236}">
                <a16:creationId xmlns:a16="http://schemas.microsoft.com/office/drawing/2014/main" id="{81A31305-BFF5-4D6B-867F-E6BCF47D59A3}"/>
              </a:ext>
            </a:extLst>
          </p:cNvPr>
          <p:cNvCxnSpPr>
            <a:cxnSpLocks/>
            <a:stCxn id="21" idx="2"/>
          </p:cNvCxnSpPr>
          <p:nvPr/>
        </p:nvCxnSpPr>
        <p:spPr>
          <a:xfrm flipH="1" flipV="1">
            <a:off x="1413920" y="4352080"/>
            <a:ext cx="520630" cy="1676133"/>
          </a:xfrm>
          <a:prstGeom prst="straightConnector1">
            <a:avLst/>
          </a:prstGeom>
          <a:ln w="47625">
            <a:solidFill>
              <a:schemeClr val="accent5"/>
            </a:solidFill>
            <a:tailEnd type="oval" w="lg" len="lg"/>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624AEF6A-FC84-61C9-254A-B0F34B6E31E7}"/>
              </a:ext>
            </a:extLst>
          </p:cNvPr>
          <p:cNvGrpSpPr/>
          <p:nvPr/>
        </p:nvGrpSpPr>
        <p:grpSpPr>
          <a:xfrm>
            <a:off x="1477350" y="5433500"/>
            <a:ext cx="914400" cy="912427"/>
            <a:chOff x="3342058" y="4965852"/>
            <a:chExt cx="914400" cy="912427"/>
          </a:xfrm>
        </p:grpSpPr>
        <p:sp>
          <p:nvSpPr>
            <p:cNvPr id="20" name="Oval 19">
              <a:extLst>
                <a:ext uri="{FF2B5EF4-FFF2-40B4-BE49-F238E27FC236}">
                  <a16:creationId xmlns:a16="http://schemas.microsoft.com/office/drawing/2014/main" id="{50F86CCB-328F-4AB5-A08B-1F36E0291B5A}"/>
                </a:ext>
              </a:extLst>
            </p:cNvPr>
            <p:cNvSpPr>
              <a:spLocks noChangeAspect="1"/>
            </p:cNvSpPr>
            <p:nvPr/>
          </p:nvSpPr>
          <p:spPr>
            <a:xfrm>
              <a:off x="3342058" y="4965852"/>
              <a:ext cx="914400" cy="912427"/>
            </a:xfrm>
            <a:prstGeom prst="ellipse">
              <a:avLst/>
            </a:prstGeom>
            <a:solidFill>
              <a:schemeClr val="accent5"/>
            </a:solidFill>
            <a:ln w="12700">
              <a:miter lim="400000"/>
            </a:ln>
          </p:spPr>
          <p:txBody>
            <a:bodyPr lIns="16002" tIns="16002" rIns="16002" bIns="16002" rtlCol="0" anchor="ctr"/>
            <a:lstStyle/>
            <a:p>
              <a:pPr algn="ctr" defTabSz="192024"/>
              <a:endParaRPr lang="en-US">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 name="TextBox 20">
              <a:extLst>
                <a:ext uri="{FF2B5EF4-FFF2-40B4-BE49-F238E27FC236}">
                  <a16:creationId xmlns:a16="http://schemas.microsoft.com/office/drawing/2014/main" id="{20B49F77-82E2-7035-E8F7-A8E63427E287}"/>
                </a:ext>
              </a:extLst>
            </p:cNvPr>
            <p:cNvSpPr txBox="1"/>
            <p:nvPr/>
          </p:nvSpPr>
          <p:spPr>
            <a:xfrm>
              <a:off x="3424335" y="5283566"/>
              <a:ext cx="749846" cy="276999"/>
            </a:xfrm>
            <a:prstGeom prst="rect">
              <a:avLst/>
            </a:prstGeom>
          </p:spPr>
          <p:txBody>
            <a:bodyPr wrap="square" lIns="0" tIns="0" rIns="0" bIns="0" rtlCol="0" anchor="ctr">
              <a:spAutoFit/>
            </a:bodyPr>
            <a:lstStyle/>
            <a:p>
              <a:pPr marL="0" indent="0" algn="ctr">
                <a:buNone/>
              </a:pPr>
              <a:r>
                <a:rPr lang="en-US" b="1" kern="0" spc="-150" dirty="0">
                  <a:solidFill>
                    <a:schemeClr val="bg1"/>
                  </a:solidFill>
                </a:rPr>
                <a:t>rehab</a:t>
              </a:r>
            </a:p>
          </p:txBody>
        </p:sp>
      </p:grpSp>
      <p:cxnSp>
        <p:nvCxnSpPr>
          <p:cNvPr id="27" name="Straight Arrow Connector 26">
            <a:extLst>
              <a:ext uri="{FF2B5EF4-FFF2-40B4-BE49-F238E27FC236}">
                <a16:creationId xmlns:a16="http://schemas.microsoft.com/office/drawing/2014/main" id="{85A7FD1E-A1F3-020C-F9F1-BEAB1401985F}"/>
              </a:ext>
            </a:extLst>
          </p:cNvPr>
          <p:cNvCxnSpPr>
            <a:cxnSpLocks/>
          </p:cNvCxnSpPr>
          <p:nvPr/>
        </p:nvCxnSpPr>
        <p:spPr>
          <a:xfrm>
            <a:off x="1665882" y="2698845"/>
            <a:ext cx="34248" cy="1660103"/>
          </a:xfrm>
          <a:prstGeom prst="straightConnector1">
            <a:avLst/>
          </a:prstGeom>
          <a:ln w="47625">
            <a:solidFill>
              <a:srgbClr val="0072DA"/>
            </a:solidFill>
            <a:tailEnd type="oval" w="lg" len="lg"/>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20F14FBD-0A76-239D-C44C-32CA427AC50D}"/>
              </a:ext>
            </a:extLst>
          </p:cNvPr>
          <p:cNvGrpSpPr/>
          <p:nvPr/>
        </p:nvGrpSpPr>
        <p:grpSpPr>
          <a:xfrm>
            <a:off x="1223736" y="2103145"/>
            <a:ext cx="916375" cy="914400"/>
            <a:chOff x="1687374" y="2683651"/>
            <a:chExt cx="916375" cy="914400"/>
          </a:xfrm>
        </p:grpSpPr>
        <p:sp>
          <p:nvSpPr>
            <p:cNvPr id="28" name="Oval 27">
              <a:extLst>
                <a:ext uri="{FF2B5EF4-FFF2-40B4-BE49-F238E27FC236}">
                  <a16:creationId xmlns:a16="http://schemas.microsoft.com/office/drawing/2014/main" id="{495C1B41-329D-9300-81F4-7FA181AC54AF}"/>
                </a:ext>
              </a:extLst>
            </p:cNvPr>
            <p:cNvSpPr>
              <a:spLocks noChangeAspect="1"/>
            </p:cNvSpPr>
            <p:nvPr/>
          </p:nvSpPr>
          <p:spPr>
            <a:xfrm>
              <a:off x="1687374" y="2683651"/>
              <a:ext cx="916375" cy="914400"/>
            </a:xfrm>
            <a:prstGeom prst="ellipse">
              <a:avLst/>
            </a:prstGeom>
            <a:solidFill>
              <a:srgbClr val="0072DA"/>
            </a:solidFill>
            <a:ln w="12700">
              <a:miter lim="400000"/>
            </a:ln>
          </p:spPr>
          <p:txBody>
            <a:bodyPr lIns="16002" tIns="16002" rIns="16002" bIns="16002" rtlCol="0" anchor="ctr"/>
            <a:lstStyle/>
            <a:p>
              <a:pPr algn="ctr" defTabSz="192024"/>
              <a:endParaRPr lang="en-US"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0" name="TextBox 29">
              <a:extLst>
                <a:ext uri="{FF2B5EF4-FFF2-40B4-BE49-F238E27FC236}">
                  <a16:creationId xmlns:a16="http://schemas.microsoft.com/office/drawing/2014/main" id="{F7E7D44C-95CB-08CE-A99A-4066361D84F1}"/>
                </a:ext>
              </a:extLst>
            </p:cNvPr>
            <p:cNvSpPr txBox="1"/>
            <p:nvPr/>
          </p:nvSpPr>
          <p:spPr>
            <a:xfrm>
              <a:off x="1875353" y="3002352"/>
              <a:ext cx="508333" cy="276999"/>
            </a:xfrm>
            <a:prstGeom prst="rect">
              <a:avLst/>
            </a:prstGeom>
          </p:spPr>
          <p:txBody>
            <a:bodyPr wrap="square" lIns="0" tIns="0" rIns="0" bIns="0" rtlCol="0" anchor="ctr">
              <a:spAutoFit/>
            </a:bodyPr>
            <a:lstStyle/>
            <a:p>
              <a:pPr marL="0" indent="0" algn="ctr">
                <a:buNone/>
              </a:pPr>
              <a:r>
                <a:rPr lang="en-US" b="1" kern="0" spc="-150" dirty="0">
                  <a:solidFill>
                    <a:schemeClr val="bg1"/>
                  </a:solidFill>
                </a:rPr>
                <a:t>exit</a:t>
              </a:r>
            </a:p>
          </p:txBody>
        </p:sp>
      </p:grpSp>
      <p:cxnSp>
        <p:nvCxnSpPr>
          <p:cNvPr id="32" name="Straight Arrow Connector 31">
            <a:extLst>
              <a:ext uri="{FF2B5EF4-FFF2-40B4-BE49-F238E27FC236}">
                <a16:creationId xmlns:a16="http://schemas.microsoft.com/office/drawing/2014/main" id="{C5C9156D-699F-0373-EE57-53841957DA23}"/>
              </a:ext>
            </a:extLst>
          </p:cNvPr>
          <p:cNvCxnSpPr>
            <a:cxnSpLocks/>
            <a:stCxn id="34" idx="2"/>
          </p:cNvCxnSpPr>
          <p:nvPr/>
        </p:nvCxnSpPr>
        <p:spPr>
          <a:xfrm flipH="1" flipV="1">
            <a:off x="1756148" y="4351071"/>
            <a:ext cx="1103740" cy="1208485"/>
          </a:xfrm>
          <a:prstGeom prst="straightConnector1">
            <a:avLst/>
          </a:prstGeom>
          <a:ln w="47625">
            <a:solidFill>
              <a:srgbClr val="0072DA"/>
            </a:solidFill>
            <a:tailEnd type="oval" w="lg" len="lg"/>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BBEE248A-0324-25B8-7F1D-9BFFF657032F}"/>
              </a:ext>
            </a:extLst>
          </p:cNvPr>
          <p:cNvGrpSpPr/>
          <p:nvPr/>
        </p:nvGrpSpPr>
        <p:grpSpPr>
          <a:xfrm>
            <a:off x="2418729" y="4964843"/>
            <a:ext cx="914400" cy="912427"/>
            <a:chOff x="4762359" y="4965852"/>
            <a:chExt cx="914400" cy="912427"/>
          </a:xfrm>
        </p:grpSpPr>
        <p:sp>
          <p:nvSpPr>
            <p:cNvPr id="33" name="Oval 32">
              <a:extLst>
                <a:ext uri="{FF2B5EF4-FFF2-40B4-BE49-F238E27FC236}">
                  <a16:creationId xmlns:a16="http://schemas.microsoft.com/office/drawing/2014/main" id="{809255F9-AD9A-878C-3022-D88F64C24E76}"/>
                </a:ext>
              </a:extLst>
            </p:cNvPr>
            <p:cNvSpPr>
              <a:spLocks noChangeAspect="1"/>
            </p:cNvSpPr>
            <p:nvPr/>
          </p:nvSpPr>
          <p:spPr>
            <a:xfrm>
              <a:off x="4762359" y="4965852"/>
              <a:ext cx="914400" cy="912427"/>
            </a:xfrm>
            <a:prstGeom prst="ellipse">
              <a:avLst/>
            </a:prstGeom>
            <a:solidFill>
              <a:srgbClr val="0072DA"/>
            </a:solidFill>
            <a:ln w="12700">
              <a:miter lim="400000"/>
            </a:ln>
          </p:spPr>
          <p:txBody>
            <a:bodyPr lIns="16002" tIns="16002" rIns="16002" bIns="16002" rtlCol="0" anchor="ctr"/>
            <a:lstStyle/>
            <a:p>
              <a:pPr algn="ctr" defTabSz="192024"/>
              <a:endParaRPr lang="en-US">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4" name="TextBox 33">
              <a:extLst>
                <a:ext uri="{FF2B5EF4-FFF2-40B4-BE49-F238E27FC236}">
                  <a16:creationId xmlns:a16="http://schemas.microsoft.com/office/drawing/2014/main" id="{DCC254B7-B878-E1AC-6D3C-C8E28D0FAA07}"/>
                </a:ext>
              </a:extLst>
            </p:cNvPr>
            <p:cNvSpPr txBox="1"/>
            <p:nvPr/>
          </p:nvSpPr>
          <p:spPr>
            <a:xfrm>
              <a:off x="4892420" y="5283566"/>
              <a:ext cx="622195" cy="276999"/>
            </a:xfrm>
            <a:prstGeom prst="rect">
              <a:avLst/>
            </a:prstGeom>
          </p:spPr>
          <p:txBody>
            <a:bodyPr wrap="square" lIns="0" tIns="0" rIns="0" bIns="0" rtlCol="0" anchor="ctr">
              <a:spAutoFit/>
            </a:bodyPr>
            <a:lstStyle/>
            <a:p>
              <a:pPr marL="0" indent="0" algn="ctr">
                <a:buNone/>
              </a:pPr>
              <a:r>
                <a:rPr lang="en-US" b="1" kern="0" spc="-150" dirty="0">
                  <a:solidFill>
                    <a:schemeClr val="bg1"/>
                  </a:solidFill>
                </a:rPr>
                <a:t>exit</a:t>
              </a:r>
            </a:p>
          </p:txBody>
        </p:sp>
      </p:grpSp>
      <p:cxnSp>
        <p:nvCxnSpPr>
          <p:cNvPr id="39" name="Straight Arrow Connector 38">
            <a:extLst>
              <a:ext uri="{FF2B5EF4-FFF2-40B4-BE49-F238E27FC236}">
                <a16:creationId xmlns:a16="http://schemas.microsoft.com/office/drawing/2014/main" id="{BADE68F2-BE2D-9D16-1736-D6FEC124C152}"/>
              </a:ext>
            </a:extLst>
          </p:cNvPr>
          <p:cNvCxnSpPr>
            <a:cxnSpLocks/>
          </p:cNvCxnSpPr>
          <p:nvPr/>
        </p:nvCxnSpPr>
        <p:spPr>
          <a:xfrm flipH="1">
            <a:off x="2199125" y="3156701"/>
            <a:ext cx="565581" cy="1202247"/>
          </a:xfrm>
          <a:prstGeom prst="straightConnector1">
            <a:avLst/>
          </a:prstGeom>
          <a:ln w="47625">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id="{CA5144EC-31F5-060E-65B9-C96DA57A0573}"/>
              </a:ext>
            </a:extLst>
          </p:cNvPr>
          <p:cNvGrpSpPr/>
          <p:nvPr/>
        </p:nvGrpSpPr>
        <p:grpSpPr>
          <a:xfrm>
            <a:off x="2081686" y="2715735"/>
            <a:ext cx="1304012" cy="914400"/>
            <a:chOff x="4621782" y="2715735"/>
            <a:chExt cx="1304012" cy="914400"/>
          </a:xfrm>
        </p:grpSpPr>
        <p:sp>
          <p:nvSpPr>
            <p:cNvPr id="40" name="Oval 39">
              <a:extLst>
                <a:ext uri="{FF2B5EF4-FFF2-40B4-BE49-F238E27FC236}">
                  <a16:creationId xmlns:a16="http://schemas.microsoft.com/office/drawing/2014/main" id="{54ECBC94-43F2-E136-D61D-17D32332A806}"/>
                </a:ext>
              </a:extLst>
            </p:cNvPr>
            <p:cNvSpPr>
              <a:spLocks noChangeAspect="1"/>
            </p:cNvSpPr>
            <p:nvPr/>
          </p:nvSpPr>
          <p:spPr>
            <a:xfrm>
              <a:off x="4815599" y="2715735"/>
              <a:ext cx="916378" cy="914400"/>
            </a:xfrm>
            <a:prstGeom prst="ellipse">
              <a:avLst/>
            </a:prstGeom>
            <a:solidFill>
              <a:schemeClr val="accent6"/>
            </a:solidFill>
            <a:ln w="12700">
              <a:noFill/>
              <a:miter lim="400000"/>
            </a:ln>
          </p:spPr>
          <p:txBody>
            <a:bodyPr lIns="16002" tIns="16002" rIns="16002" bIns="16002" rtlCol="0" anchor="ctr"/>
            <a:lstStyle/>
            <a:p>
              <a:pPr algn="ctr" defTabSz="192024"/>
              <a:endParaRPr lang="en-US">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1" name="TextBox 40">
              <a:extLst>
                <a:ext uri="{FF2B5EF4-FFF2-40B4-BE49-F238E27FC236}">
                  <a16:creationId xmlns:a16="http://schemas.microsoft.com/office/drawing/2014/main" id="{95ABBEC8-C8E6-5B70-4864-A5FDF75E0B2F}"/>
                </a:ext>
              </a:extLst>
            </p:cNvPr>
            <p:cNvSpPr txBox="1"/>
            <p:nvPr/>
          </p:nvSpPr>
          <p:spPr>
            <a:xfrm>
              <a:off x="4621782" y="3034436"/>
              <a:ext cx="1304012" cy="276999"/>
            </a:xfrm>
            <a:prstGeom prst="rect">
              <a:avLst/>
            </a:prstGeom>
          </p:spPr>
          <p:txBody>
            <a:bodyPr wrap="square" lIns="0" tIns="0" rIns="0" bIns="0" rtlCol="0" anchor="ctr">
              <a:spAutoFit/>
            </a:bodyPr>
            <a:lstStyle/>
            <a:p>
              <a:pPr marL="0" indent="0" algn="ctr">
                <a:buNone/>
              </a:pPr>
              <a:r>
                <a:rPr lang="en-US" b="1" kern="0" spc="-150" dirty="0">
                  <a:solidFill>
                    <a:schemeClr val="bg1"/>
                  </a:solidFill>
                </a:rPr>
                <a:t>liquidation</a:t>
              </a:r>
            </a:p>
          </p:txBody>
        </p:sp>
      </p:grpSp>
      <p:grpSp>
        <p:nvGrpSpPr>
          <p:cNvPr id="57" name="Group 56">
            <a:extLst>
              <a:ext uri="{FF2B5EF4-FFF2-40B4-BE49-F238E27FC236}">
                <a16:creationId xmlns:a16="http://schemas.microsoft.com/office/drawing/2014/main" id="{C4CC85FE-D2FC-7B3D-5EA8-7FE6B2390072}"/>
              </a:ext>
            </a:extLst>
          </p:cNvPr>
          <p:cNvGrpSpPr/>
          <p:nvPr/>
        </p:nvGrpSpPr>
        <p:grpSpPr>
          <a:xfrm>
            <a:off x="651541" y="4771317"/>
            <a:ext cx="914400" cy="914400"/>
            <a:chOff x="2146885" y="4976301"/>
            <a:chExt cx="914400" cy="914400"/>
          </a:xfrm>
        </p:grpSpPr>
        <p:sp>
          <p:nvSpPr>
            <p:cNvPr id="44" name="Oval 43">
              <a:extLst>
                <a:ext uri="{FF2B5EF4-FFF2-40B4-BE49-F238E27FC236}">
                  <a16:creationId xmlns:a16="http://schemas.microsoft.com/office/drawing/2014/main" id="{87E032BC-0858-25D8-E9B6-A42555A41440}"/>
                </a:ext>
              </a:extLst>
            </p:cNvPr>
            <p:cNvSpPr>
              <a:spLocks noChangeAspect="1"/>
            </p:cNvSpPr>
            <p:nvPr/>
          </p:nvSpPr>
          <p:spPr>
            <a:xfrm>
              <a:off x="2146885" y="4976301"/>
              <a:ext cx="914400" cy="914400"/>
            </a:xfrm>
            <a:prstGeom prst="ellipse">
              <a:avLst/>
            </a:prstGeom>
            <a:solidFill>
              <a:schemeClr val="accent5"/>
            </a:solidFill>
            <a:ln w="12700">
              <a:miter lim="400000"/>
            </a:ln>
          </p:spPr>
          <p:txBody>
            <a:bodyPr lIns="16002" tIns="16002" rIns="16002" bIns="16002" rtlCol="0" anchor="ctr"/>
            <a:lstStyle/>
            <a:p>
              <a:pPr algn="ctr" defTabSz="192024"/>
              <a:endParaRPr lang="en-US">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6" name="TextBox 45">
              <a:extLst>
                <a:ext uri="{FF2B5EF4-FFF2-40B4-BE49-F238E27FC236}">
                  <a16:creationId xmlns:a16="http://schemas.microsoft.com/office/drawing/2014/main" id="{D242040A-EED5-54EA-32F9-415321C2EEF9}"/>
                </a:ext>
              </a:extLst>
            </p:cNvPr>
            <p:cNvSpPr txBox="1"/>
            <p:nvPr/>
          </p:nvSpPr>
          <p:spPr>
            <a:xfrm>
              <a:off x="2214522" y="5295002"/>
              <a:ext cx="779126" cy="276998"/>
            </a:xfrm>
            <a:prstGeom prst="rect">
              <a:avLst/>
            </a:prstGeom>
          </p:spPr>
          <p:txBody>
            <a:bodyPr wrap="square" lIns="0" tIns="0" rIns="0" bIns="0" rtlCol="0" anchor="ctr">
              <a:spAutoFit/>
            </a:bodyPr>
            <a:lstStyle/>
            <a:p>
              <a:pPr marL="0" indent="0" algn="ctr">
                <a:buNone/>
              </a:pPr>
              <a:r>
                <a:rPr lang="en-US" b="1" kern="0" spc="-150" dirty="0">
                  <a:solidFill>
                    <a:schemeClr val="bg1"/>
                  </a:solidFill>
                </a:rPr>
                <a:t>rehab</a:t>
              </a:r>
            </a:p>
          </p:txBody>
        </p:sp>
      </p:grpSp>
      <p:cxnSp>
        <p:nvCxnSpPr>
          <p:cNvPr id="62" name="Straight Arrow Connector 61">
            <a:extLst>
              <a:ext uri="{FF2B5EF4-FFF2-40B4-BE49-F238E27FC236}">
                <a16:creationId xmlns:a16="http://schemas.microsoft.com/office/drawing/2014/main" id="{29AD0EAF-39C2-C1FB-A9A7-868017BD16A2}"/>
              </a:ext>
            </a:extLst>
          </p:cNvPr>
          <p:cNvCxnSpPr>
            <a:cxnSpLocks/>
          </p:cNvCxnSpPr>
          <p:nvPr/>
        </p:nvCxnSpPr>
        <p:spPr>
          <a:xfrm>
            <a:off x="575361" y="3133712"/>
            <a:ext cx="473406" cy="1225236"/>
          </a:xfrm>
          <a:prstGeom prst="straightConnector1">
            <a:avLst/>
          </a:prstGeom>
          <a:ln w="47625">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7A209731-CA4F-65DF-3E46-D99CD23229EB}"/>
              </a:ext>
            </a:extLst>
          </p:cNvPr>
          <p:cNvGrpSpPr/>
          <p:nvPr/>
        </p:nvGrpSpPr>
        <p:grpSpPr>
          <a:xfrm>
            <a:off x="-72498" y="2676512"/>
            <a:ext cx="1304012" cy="914400"/>
            <a:chOff x="4621782" y="2715735"/>
            <a:chExt cx="1304012" cy="914400"/>
          </a:xfrm>
        </p:grpSpPr>
        <p:sp>
          <p:nvSpPr>
            <p:cNvPr id="60" name="Oval 59">
              <a:extLst>
                <a:ext uri="{FF2B5EF4-FFF2-40B4-BE49-F238E27FC236}">
                  <a16:creationId xmlns:a16="http://schemas.microsoft.com/office/drawing/2014/main" id="{C28FDD83-62CC-CBDF-775A-DF14482E9ECF}"/>
                </a:ext>
              </a:extLst>
            </p:cNvPr>
            <p:cNvSpPr>
              <a:spLocks noChangeAspect="1"/>
            </p:cNvSpPr>
            <p:nvPr/>
          </p:nvSpPr>
          <p:spPr>
            <a:xfrm>
              <a:off x="4815599" y="2715735"/>
              <a:ext cx="916378" cy="914400"/>
            </a:xfrm>
            <a:prstGeom prst="ellipse">
              <a:avLst/>
            </a:prstGeom>
            <a:solidFill>
              <a:schemeClr val="accent6"/>
            </a:solidFill>
            <a:ln w="12700">
              <a:noFill/>
              <a:miter lim="400000"/>
            </a:ln>
          </p:spPr>
          <p:txBody>
            <a:bodyPr lIns="16002" tIns="16002" rIns="16002" bIns="16002" rtlCol="0" anchor="ctr"/>
            <a:lstStyle/>
            <a:p>
              <a:pPr algn="ctr" defTabSz="192024"/>
              <a:endParaRPr lang="en-US">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1" name="TextBox 60">
              <a:extLst>
                <a:ext uri="{FF2B5EF4-FFF2-40B4-BE49-F238E27FC236}">
                  <a16:creationId xmlns:a16="http://schemas.microsoft.com/office/drawing/2014/main" id="{E1C1352D-5F85-3FB6-4F2A-D15D3BB84F35}"/>
                </a:ext>
              </a:extLst>
            </p:cNvPr>
            <p:cNvSpPr txBox="1"/>
            <p:nvPr/>
          </p:nvSpPr>
          <p:spPr>
            <a:xfrm>
              <a:off x="4621782" y="3034436"/>
              <a:ext cx="1304012" cy="276999"/>
            </a:xfrm>
            <a:prstGeom prst="rect">
              <a:avLst/>
            </a:prstGeom>
          </p:spPr>
          <p:txBody>
            <a:bodyPr wrap="square" lIns="0" tIns="0" rIns="0" bIns="0" rtlCol="0" anchor="ctr">
              <a:spAutoFit/>
            </a:bodyPr>
            <a:lstStyle/>
            <a:p>
              <a:pPr marL="0" indent="0" algn="ctr">
                <a:buNone/>
              </a:pPr>
              <a:r>
                <a:rPr lang="en-US" b="1" kern="0" spc="-150" dirty="0">
                  <a:solidFill>
                    <a:schemeClr val="bg1"/>
                  </a:solidFill>
                </a:rPr>
                <a:t>liquidation</a:t>
              </a:r>
            </a:p>
          </p:txBody>
        </p:sp>
      </p:grpSp>
      <p:cxnSp>
        <p:nvCxnSpPr>
          <p:cNvPr id="74" name="Straight Arrow Connector 73">
            <a:extLst>
              <a:ext uri="{FF2B5EF4-FFF2-40B4-BE49-F238E27FC236}">
                <a16:creationId xmlns:a16="http://schemas.microsoft.com/office/drawing/2014/main" id="{597D5836-CF65-1B56-9989-69E350C7F00D}"/>
              </a:ext>
            </a:extLst>
          </p:cNvPr>
          <p:cNvCxnSpPr>
            <a:cxnSpLocks/>
          </p:cNvCxnSpPr>
          <p:nvPr/>
        </p:nvCxnSpPr>
        <p:spPr>
          <a:xfrm>
            <a:off x="3854243" y="3242914"/>
            <a:ext cx="666381" cy="1129751"/>
          </a:xfrm>
          <a:prstGeom prst="straightConnector1">
            <a:avLst/>
          </a:prstGeom>
          <a:ln w="47625">
            <a:solidFill>
              <a:srgbClr val="0072DA"/>
            </a:solidFill>
            <a:tailEnd type="oval" w="lg" len="lg"/>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6D96A8D0-7F2C-F09F-368B-69F04A1470BF}"/>
              </a:ext>
            </a:extLst>
          </p:cNvPr>
          <p:cNvGrpSpPr/>
          <p:nvPr/>
        </p:nvGrpSpPr>
        <p:grpSpPr>
          <a:xfrm>
            <a:off x="3408159" y="2739524"/>
            <a:ext cx="914400" cy="912427"/>
            <a:chOff x="9258508" y="2523890"/>
            <a:chExt cx="914400" cy="912427"/>
          </a:xfrm>
        </p:grpSpPr>
        <p:sp>
          <p:nvSpPr>
            <p:cNvPr id="76" name="Oval 75">
              <a:extLst>
                <a:ext uri="{FF2B5EF4-FFF2-40B4-BE49-F238E27FC236}">
                  <a16:creationId xmlns:a16="http://schemas.microsoft.com/office/drawing/2014/main" id="{16EAC6AD-80C4-F453-4F8E-DD85807897DE}"/>
                </a:ext>
              </a:extLst>
            </p:cNvPr>
            <p:cNvSpPr>
              <a:spLocks noChangeAspect="1"/>
            </p:cNvSpPr>
            <p:nvPr/>
          </p:nvSpPr>
          <p:spPr>
            <a:xfrm>
              <a:off x="9258508" y="2523890"/>
              <a:ext cx="914400" cy="912427"/>
            </a:xfrm>
            <a:prstGeom prst="ellipse">
              <a:avLst/>
            </a:prstGeom>
            <a:solidFill>
              <a:srgbClr val="0072DA"/>
            </a:solidFill>
            <a:ln w="12700">
              <a:miter lim="400000"/>
            </a:ln>
          </p:spPr>
          <p:txBody>
            <a:bodyPr lIns="16002" tIns="16002" rIns="16002" bIns="16002" rtlCol="0" anchor="ctr"/>
            <a:lstStyle/>
            <a:p>
              <a:pPr algn="ctr" defTabSz="192024"/>
              <a:endParaRPr lang="en-US">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7" name="TextBox 76">
              <a:extLst>
                <a:ext uri="{FF2B5EF4-FFF2-40B4-BE49-F238E27FC236}">
                  <a16:creationId xmlns:a16="http://schemas.microsoft.com/office/drawing/2014/main" id="{C82B3E39-D8E5-989E-93A0-DC690F7CAACA}"/>
                </a:ext>
              </a:extLst>
            </p:cNvPr>
            <p:cNvSpPr txBox="1"/>
            <p:nvPr/>
          </p:nvSpPr>
          <p:spPr>
            <a:xfrm>
              <a:off x="9409435" y="2841604"/>
              <a:ext cx="580462" cy="276999"/>
            </a:xfrm>
            <a:prstGeom prst="rect">
              <a:avLst/>
            </a:prstGeom>
          </p:spPr>
          <p:txBody>
            <a:bodyPr wrap="square" lIns="0" tIns="0" rIns="0" bIns="0" rtlCol="0" anchor="ctr">
              <a:spAutoFit/>
            </a:bodyPr>
            <a:lstStyle/>
            <a:p>
              <a:pPr marL="0" indent="0" algn="ctr">
                <a:buNone/>
              </a:pPr>
              <a:r>
                <a:rPr lang="en-US" b="1" kern="0" spc="-150" dirty="0">
                  <a:solidFill>
                    <a:schemeClr val="bg1"/>
                  </a:solidFill>
                </a:rPr>
                <a:t>exit</a:t>
              </a:r>
            </a:p>
          </p:txBody>
        </p:sp>
      </p:grpSp>
      <p:cxnSp>
        <p:nvCxnSpPr>
          <p:cNvPr id="89" name="Straight Arrow Connector 88">
            <a:extLst>
              <a:ext uri="{FF2B5EF4-FFF2-40B4-BE49-F238E27FC236}">
                <a16:creationId xmlns:a16="http://schemas.microsoft.com/office/drawing/2014/main" id="{E0B8D65D-13ED-EAB9-48BB-50FD99090E65}"/>
              </a:ext>
            </a:extLst>
          </p:cNvPr>
          <p:cNvCxnSpPr>
            <a:cxnSpLocks/>
          </p:cNvCxnSpPr>
          <p:nvPr/>
        </p:nvCxnSpPr>
        <p:spPr>
          <a:xfrm flipH="1" flipV="1">
            <a:off x="5668830" y="4372665"/>
            <a:ext cx="1176871" cy="1153803"/>
          </a:xfrm>
          <a:prstGeom prst="straightConnector1">
            <a:avLst/>
          </a:prstGeom>
          <a:ln w="47625">
            <a:solidFill>
              <a:srgbClr val="F6BE00"/>
            </a:solidFill>
            <a:tailEnd type="oval" w="lg" len="lg"/>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FA8A42C3-E4EB-C680-63FB-64B6CD5E79A9}"/>
              </a:ext>
            </a:extLst>
          </p:cNvPr>
          <p:cNvGrpSpPr/>
          <p:nvPr/>
        </p:nvGrpSpPr>
        <p:grpSpPr>
          <a:xfrm>
            <a:off x="7229757" y="2113474"/>
            <a:ext cx="914400" cy="912427"/>
            <a:chOff x="9258508" y="2523890"/>
            <a:chExt cx="914400" cy="912427"/>
          </a:xfrm>
        </p:grpSpPr>
        <p:sp>
          <p:nvSpPr>
            <p:cNvPr id="92" name="Oval 91">
              <a:extLst>
                <a:ext uri="{FF2B5EF4-FFF2-40B4-BE49-F238E27FC236}">
                  <a16:creationId xmlns:a16="http://schemas.microsoft.com/office/drawing/2014/main" id="{8D5D0D2B-B2D0-3D6A-1827-B954CFCF17B2}"/>
                </a:ext>
              </a:extLst>
            </p:cNvPr>
            <p:cNvSpPr>
              <a:spLocks noChangeAspect="1"/>
            </p:cNvSpPr>
            <p:nvPr/>
          </p:nvSpPr>
          <p:spPr>
            <a:xfrm>
              <a:off x="9258508" y="2523890"/>
              <a:ext cx="914400" cy="912427"/>
            </a:xfrm>
            <a:prstGeom prst="ellipse">
              <a:avLst/>
            </a:prstGeom>
            <a:solidFill>
              <a:srgbClr val="0072DA"/>
            </a:solidFill>
            <a:ln w="12700">
              <a:miter lim="400000"/>
            </a:ln>
          </p:spPr>
          <p:txBody>
            <a:bodyPr lIns="16002" tIns="16002" rIns="16002" bIns="16002" rtlCol="0" anchor="ctr"/>
            <a:lstStyle/>
            <a:p>
              <a:pPr algn="ctr" defTabSz="192024"/>
              <a:endParaRPr lang="en-US">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3" name="TextBox 92">
              <a:extLst>
                <a:ext uri="{FF2B5EF4-FFF2-40B4-BE49-F238E27FC236}">
                  <a16:creationId xmlns:a16="http://schemas.microsoft.com/office/drawing/2014/main" id="{AF137B8D-D291-4786-1BB4-ADA386BF3CE8}"/>
                </a:ext>
              </a:extLst>
            </p:cNvPr>
            <p:cNvSpPr txBox="1"/>
            <p:nvPr/>
          </p:nvSpPr>
          <p:spPr>
            <a:xfrm>
              <a:off x="9409435" y="2841604"/>
              <a:ext cx="580462" cy="276999"/>
            </a:xfrm>
            <a:prstGeom prst="rect">
              <a:avLst/>
            </a:prstGeom>
          </p:spPr>
          <p:txBody>
            <a:bodyPr wrap="square" lIns="0" tIns="0" rIns="0" bIns="0" rtlCol="0" anchor="ctr">
              <a:spAutoFit/>
            </a:bodyPr>
            <a:lstStyle/>
            <a:p>
              <a:pPr marL="0" indent="0" algn="ctr">
                <a:buNone/>
              </a:pPr>
              <a:r>
                <a:rPr lang="en-US" b="1" kern="0" spc="-150" dirty="0">
                  <a:solidFill>
                    <a:schemeClr val="bg1"/>
                  </a:solidFill>
                </a:rPr>
                <a:t>exit</a:t>
              </a:r>
            </a:p>
          </p:txBody>
        </p:sp>
      </p:grpSp>
      <p:cxnSp>
        <p:nvCxnSpPr>
          <p:cNvPr id="99" name="Straight Arrow Connector 98">
            <a:extLst>
              <a:ext uri="{FF2B5EF4-FFF2-40B4-BE49-F238E27FC236}">
                <a16:creationId xmlns:a16="http://schemas.microsoft.com/office/drawing/2014/main" id="{766D1C99-97B9-7EA4-67A1-A59E72B3014F}"/>
              </a:ext>
            </a:extLst>
          </p:cNvPr>
          <p:cNvCxnSpPr>
            <a:cxnSpLocks/>
          </p:cNvCxnSpPr>
          <p:nvPr/>
        </p:nvCxnSpPr>
        <p:spPr>
          <a:xfrm flipH="1" flipV="1">
            <a:off x="7846797" y="4372665"/>
            <a:ext cx="1179084" cy="1103436"/>
          </a:xfrm>
          <a:prstGeom prst="straightConnector1">
            <a:avLst/>
          </a:prstGeom>
          <a:ln w="47625">
            <a:solidFill>
              <a:srgbClr val="F6BE00"/>
            </a:solidFill>
            <a:tailEnd type="oval" w="lg" len="lg"/>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B5B37CD7-880C-EBDF-C9F6-0145DE4DE66E}"/>
              </a:ext>
            </a:extLst>
          </p:cNvPr>
          <p:cNvCxnSpPr>
            <a:cxnSpLocks/>
          </p:cNvCxnSpPr>
          <p:nvPr/>
        </p:nvCxnSpPr>
        <p:spPr>
          <a:xfrm>
            <a:off x="9462816" y="2917383"/>
            <a:ext cx="329713" cy="1442228"/>
          </a:xfrm>
          <a:prstGeom prst="straightConnector1">
            <a:avLst/>
          </a:prstGeom>
          <a:ln w="47625">
            <a:solidFill>
              <a:srgbClr val="F6BE00"/>
            </a:solidFill>
            <a:tailEnd type="oval" w="lg" len="lg"/>
          </a:ln>
        </p:spPr>
        <p:style>
          <a:lnRef idx="1">
            <a:schemeClr val="accent1"/>
          </a:lnRef>
          <a:fillRef idx="0">
            <a:schemeClr val="accent1"/>
          </a:fillRef>
          <a:effectRef idx="0">
            <a:schemeClr val="accent1"/>
          </a:effectRef>
          <a:fontRef idx="minor">
            <a:schemeClr val="tx1"/>
          </a:fontRef>
        </p:style>
      </p:cxnSp>
      <p:grpSp>
        <p:nvGrpSpPr>
          <p:cNvPr id="102" name="Group 101">
            <a:extLst>
              <a:ext uri="{FF2B5EF4-FFF2-40B4-BE49-F238E27FC236}">
                <a16:creationId xmlns:a16="http://schemas.microsoft.com/office/drawing/2014/main" id="{F0583379-AAA9-D2F3-03BE-99B1057361F3}"/>
              </a:ext>
            </a:extLst>
          </p:cNvPr>
          <p:cNvGrpSpPr/>
          <p:nvPr/>
        </p:nvGrpSpPr>
        <p:grpSpPr>
          <a:xfrm>
            <a:off x="8930899" y="2322670"/>
            <a:ext cx="1063834" cy="912427"/>
            <a:chOff x="7404428" y="4515297"/>
            <a:chExt cx="1063834" cy="912427"/>
          </a:xfrm>
        </p:grpSpPr>
        <p:sp>
          <p:nvSpPr>
            <p:cNvPr id="103" name="Oval 102">
              <a:extLst>
                <a:ext uri="{FF2B5EF4-FFF2-40B4-BE49-F238E27FC236}">
                  <a16:creationId xmlns:a16="http://schemas.microsoft.com/office/drawing/2014/main" id="{3E101E73-B87D-06F3-7C42-AB32ED2E0BD8}"/>
                </a:ext>
              </a:extLst>
            </p:cNvPr>
            <p:cNvSpPr>
              <a:spLocks noChangeAspect="1"/>
            </p:cNvSpPr>
            <p:nvPr/>
          </p:nvSpPr>
          <p:spPr>
            <a:xfrm>
              <a:off x="7479145" y="4515297"/>
              <a:ext cx="914400" cy="912427"/>
            </a:xfrm>
            <a:prstGeom prst="ellipse">
              <a:avLst/>
            </a:prstGeom>
            <a:solidFill>
              <a:srgbClr val="F6BE00"/>
            </a:solidFill>
            <a:ln w="12700">
              <a:miter lim="400000"/>
            </a:ln>
          </p:spPr>
          <p:txBody>
            <a:bodyPr lIns="16002" tIns="16002" rIns="16002" bIns="16002" rtlCol="0" anchor="ctr"/>
            <a:lstStyle/>
            <a:p>
              <a:pPr algn="ctr" defTabSz="192024"/>
              <a:endParaRPr lang="en-US"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4" name="TextBox 103">
              <a:extLst>
                <a:ext uri="{FF2B5EF4-FFF2-40B4-BE49-F238E27FC236}">
                  <a16:creationId xmlns:a16="http://schemas.microsoft.com/office/drawing/2014/main" id="{CB48E3E1-3CA1-0DDB-4290-4BED007885BF}"/>
                </a:ext>
              </a:extLst>
            </p:cNvPr>
            <p:cNvSpPr txBox="1"/>
            <p:nvPr/>
          </p:nvSpPr>
          <p:spPr>
            <a:xfrm>
              <a:off x="7404428" y="4833011"/>
              <a:ext cx="1063834" cy="276999"/>
            </a:xfrm>
            <a:prstGeom prst="rect">
              <a:avLst/>
            </a:prstGeom>
          </p:spPr>
          <p:txBody>
            <a:bodyPr wrap="square" lIns="0" tIns="0" rIns="0" bIns="0" rtlCol="0" anchor="ctr">
              <a:spAutoFit/>
            </a:bodyPr>
            <a:lstStyle/>
            <a:p>
              <a:pPr marL="0" indent="0" algn="ctr">
                <a:buNone/>
              </a:pPr>
              <a:r>
                <a:rPr lang="en-US" b="1" kern="0" spc="-150" dirty="0">
                  <a:solidFill>
                    <a:schemeClr val="bg1"/>
                  </a:solidFill>
                </a:rPr>
                <a:t>acquisition</a:t>
              </a:r>
            </a:p>
          </p:txBody>
        </p:sp>
      </p:grpSp>
      <p:graphicFrame>
        <p:nvGraphicFramePr>
          <p:cNvPr id="6" name="Table 5">
            <a:extLst>
              <a:ext uri="{FF2B5EF4-FFF2-40B4-BE49-F238E27FC236}">
                <a16:creationId xmlns:a16="http://schemas.microsoft.com/office/drawing/2014/main" id="{A3CC984C-7816-AB68-C3E8-12BEADF3A277}"/>
              </a:ext>
            </a:extLst>
          </p:cNvPr>
          <p:cNvGraphicFramePr>
            <a:graphicFrameLocks noGrp="1"/>
          </p:cNvGraphicFramePr>
          <p:nvPr/>
        </p:nvGraphicFramePr>
        <p:xfrm>
          <a:off x="9703249" y="4395712"/>
          <a:ext cx="664949" cy="335280"/>
        </p:xfrm>
        <a:graphic>
          <a:graphicData uri="http://schemas.openxmlformats.org/drawingml/2006/table">
            <a:tbl>
              <a:tblPr firstRow="1" bandRow="1">
                <a:tableStyleId>{5C22544A-7EE6-4342-B048-85BDC9FD1C3A}</a:tableStyleId>
              </a:tblPr>
              <a:tblGrid>
                <a:gridCol w="664949">
                  <a:extLst>
                    <a:ext uri="{9D8B030D-6E8A-4147-A177-3AD203B41FA5}">
                      <a16:colId xmlns:a16="http://schemas.microsoft.com/office/drawing/2014/main" val="3128948227"/>
                    </a:ext>
                  </a:extLst>
                </a:gridCol>
              </a:tblGrid>
              <a:tr h="259081">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0" dirty="0">
                          <a:solidFill>
                            <a:schemeClr val="bg1">
                              <a:lumMod val="50000"/>
                            </a:schemeClr>
                          </a:solidFill>
                        </a:rPr>
                        <a:t>2023</a:t>
                      </a:r>
                      <a:endParaRPr lang="en-US" sz="1100" b="0" dirty="0">
                        <a:solidFill>
                          <a:schemeClr val="bg1">
                            <a:lumMod val="50000"/>
                          </a:schemeClr>
                        </a:solidFill>
                      </a:endParaRPr>
                    </a:p>
                  </a:txBody>
                  <a:tcP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6497194"/>
                  </a:ext>
                </a:extLst>
              </a:tr>
            </a:tbl>
          </a:graphicData>
        </a:graphic>
      </p:graphicFrame>
      <p:grpSp>
        <p:nvGrpSpPr>
          <p:cNvPr id="86" name="Group 85">
            <a:extLst>
              <a:ext uri="{FF2B5EF4-FFF2-40B4-BE49-F238E27FC236}">
                <a16:creationId xmlns:a16="http://schemas.microsoft.com/office/drawing/2014/main" id="{8603F717-090B-95F2-3581-E8794615A61C}"/>
              </a:ext>
            </a:extLst>
          </p:cNvPr>
          <p:cNvGrpSpPr/>
          <p:nvPr/>
        </p:nvGrpSpPr>
        <p:grpSpPr>
          <a:xfrm>
            <a:off x="6266274" y="5051588"/>
            <a:ext cx="1114410" cy="912427"/>
            <a:chOff x="9856587" y="4971842"/>
            <a:chExt cx="1114410" cy="912427"/>
          </a:xfrm>
        </p:grpSpPr>
        <p:sp>
          <p:nvSpPr>
            <p:cNvPr id="87" name="Oval 86">
              <a:extLst>
                <a:ext uri="{FF2B5EF4-FFF2-40B4-BE49-F238E27FC236}">
                  <a16:creationId xmlns:a16="http://schemas.microsoft.com/office/drawing/2014/main" id="{81166ADA-BBE0-0DA8-5885-69464F57BA71}"/>
                </a:ext>
              </a:extLst>
            </p:cNvPr>
            <p:cNvSpPr>
              <a:spLocks noChangeAspect="1"/>
            </p:cNvSpPr>
            <p:nvPr/>
          </p:nvSpPr>
          <p:spPr>
            <a:xfrm>
              <a:off x="9956592" y="4971842"/>
              <a:ext cx="914400" cy="912427"/>
            </a:xfrm>
            <a:prstGeom prst="ellipse">
              <a:avLst/>
            </a:prstGeom>
            <a:solidFill>
              <a:srgbClr val="F6BE00"/>
            </a:solidFill>
            <a:ln w="12700">
              <a:miter lim="400000"/>
            </a:ln>
          </p:spPr>
          <p:txBody>
            <a:bodyPr lIns="16002" tIns="16002" rIns="16002" bIns="16002" rtlCol="0" anchor="ctr"/>
            <a:lstStyle/>
            <a:p>
              <a:pPr algn="ctr" defTabSz="192024"/>
              <a:endParaRPr lang="en-US">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8" name="TextBox 87">
              <a:extLst>
                <a:ext uri="{FF2B5EF4-FFF2-40B4-BE49-F238E27FC236}">
                  <a16:creationId xmlns:a16="http://schemas.microsoft.com/office/drawing/2014/main" id="{3288DC5F-2825-B010-5E1D-8F6795CB205A}"/>
                </a:ext>
              </a:extLst>
            </p:cNvPr>
            <p:cNvSpPr txBox="1"/>
            <p:nvPr/>
          </p:nvSpPr>
          <p:spPr>
            <a:xfrm>
              <a:off x="9856587" y="5289556"/>
              <a:ext cx="1114410" cy="276999"/>
            </a:xfrm>
            <a:prstGeom prst="rect">
              <a:avLst/>
            </a:prstGeom>
          </p:spPr>
          <p:txBody>
            <a:bodyPr wrap="square" lIns="0" tIns="0" rIns="0" bIns="0" rtlCol="0" anchor="ctr">
              <a:spAutoFit/>
            </a:bodyPr>
            <a:lstStyle/>
            <a:p>
              <a:pPr marL="0" indent="0" algn="ctr">
                <a:buNone/>
              </a:pPr>
              <a:r>
                <a:rPr lang="en-US" b="1" kern="0" spc="-150" dirty="0">
                  <a:solidFill>
                    <a:schemeClr val="bg1"/>
                  </a:solidFill>
                </a:rPr>
                <a:t>acquisition</a:t>
              </a:r>
            </a:p>
          </p:txBody>
        </p:sp>
      </p:grpSp>
      <p:grpSp>
        <p:nvGrpSpPr>
          <p:cNvPr id="96" name="Group 95">
            <a:extLst>
              <a:ext uri="{FF2B5EF4-FFF2-40B4-BE49-F238E27FC236}">
                <a16:creationId xmlns:a16="http://schemas.microsoft.com/office/drawing/2014/main" id="{4FBFAE98-1B3E-D42B-F8D9-747AFDEF5A08}"/>
              </a:ext>
            </a:extLst>
          </p:cNvPr>
          <p:cNvGrpSpPr/>
          <p:nvPr/>
        </p:nvGrpSpPr>
        <p:grpSpPr>
          <a:xfrm>
            <a:off x="8344229" y="5051588"/>
            <a:ext cx="1114410" cy="912427"/>
            <a:chOff x="9856587" y="4971842"/>
            <a:chExt cx="1114410" cy="912427"/>
          </a:xfrm>
        </p:grpSpPr>
        <p:sp>
          <p:nvSpPr>
            <p:cNvPr id="97" name="Oval 96">
              <a:extLst>
                <a:ext uri="{FF2B5EF4-FFF2-40B4-BE49-F238E27FC236}">
                  <a16:creationId xmlns:a16="http://schemas.microsoft.com/office/drawing/2014/main" id="{60F5EC3C-F750-68B6-DF4F-D7B4CE9D33CC}"/>
                </a:ext>
              </a:extLst>
            </p:cNvPr>
            <p:cNvSpPr>
              <a:spLocks noChangeAspect="1"/>
            </p:cNvSpPr>
            <p:nvPr/>
          </p:nvSpPr>
          <p:spPr>
            <a:xfrm>
              <a:off x="9956592" y="4971842"/>
              <a:ext cx="914400" cy="912427"/>
            </a:xfrm>
            <a:prstGeom prst="ellipse">
              <a:avLst/>
            </a:prstGeom>
            <a:solidFill>
              <a:srgbClr val="F6BE00"/>
            </a:solidFill>
            <a:ln w="12700">
              <a:miter lim="400000"/>
            </a:ln>
          </p:spPr>
          <p:txBody>
            <a:bodyPr lIns="16002" tIns="16002" rIns="16002" bIns="16002" rtlCol="0" anchor="ctr"/>
            <a:lstStyle/>
            <a:p>
              <a:pPr algn="ctr" defTabSz="192024"/>
              <a:endParaRPr lang="en-US">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8" name="TextBox 97">
              <a:extLst>
                <a:ext uri="{FF2B5EF4-FFF2-40B4-BE49-F238E27FC236}">
                  <a16:creationId xmlns:a16="http://schemas.microsoft.com/office/drawing/2014/main" id="{9B39C3A4-322D-6358-AFC3-E3D3982AEBA8}"/>
                </a:ext>
              </a:extLst>
            </p:cNvPr>
            <p:cNvSpPr txBox="1"/>
            <p:nvPr/>
          </p:nvSpPr>
          <p:spPr>
            <a:xfrm>
              <a:off x="9856587" y="5289556"/>
              <a:ext cx="1114410" cy="276999"/>
            </a:xfrm>
            <a:prstGeom prst="rect">
              <a:avLst/>
            </a:prstGeom>
          </p:spPr>
          <p:txBody>
            <a:bodyPr wrap="square" lIns="0" tIns="0" rIns="0" bIns="0" rtlCol="0" anchor="ctr">
              <a:spAutoFit/>
            </a:bodyPr>
            <a:lstStyle/>
            <a:p>
              <a:pPr marL="0" indent="0" algn="ctr">
                <a:buNone/>
              </a:pPr>
              <a:r>
                <a:rPr lang="en-US" b="1" kern="0" spc="-150" dirty="0">
                  <a:solidFill>
                    <a:schemeClr val="bg1"/>
                  </a:solidFill>
                </a:rPr>
                <a:t>acquisition</a:t>
              </a:r>
            </a:p>
          </p:txBody>
        </p:sp>
      </p:grpSp>
      <p:cxnSp>
        <p:nvCxnSpPr>
          <p:cNvPr id="42" name="Straight Arrow Connector 41">
            <a:extLst>
              <a:ext uri="{FF2B5EF4-FFF2-40B4-BE49-F238E27FC236}">
                <a16:creationId xmlns:a16="http://schemas.microsoft.com/office/drawing/2014/main" id="{DD20CBC4-8222-4589-830C-95131E40AE96}"/>
              </a:ext>
            </a:extLst>
          </p:cNvPr>
          <p:cNvCxnSpPr>
            <a:cxnSpLocks/>
            <a:stCxn id="51" idx="2"/>
          </p:cNvCxnSpPr>
          <p:nvPr/>
        </p:nvCxnSpPr>
        <p:spPr>
          <a:xfrm>
            <a:off x="10900115" y="3513335"/>
            <a:ext cx="661816" cy="846276"/>
          </a:xfrm>
          <a:prstGeom prst="straightConnector1">
            <a:avLst/>
          </a:prstGeom>
          <a:ln w="47625">
            <a:solidFill>
              <a:srgbClr val="F6BE00"/>
            </a:solidFill>
            <a:tailEnd type="oval" w="lg" len="lg"/>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D3397CB7-8CFA-AF02-E06E-758B9E5FEF7A}"/>
              </a:ext>
            </a:extLst>
          </p:cNvPr>
          <p:cNvGrpSpPr/>
          <p:nvPr/>
        </p:nvGrpSpPr>
        <p:grpSpPr>
          <a:xfrm>
            <a:off x="10368198" y="2918622"/>
            <a:ext cx="1063834" cy="912427"/>
            <a:chOff x="7404428" y="4515297"/>
            <a:chExt cx="1063834" cy="912427"/>
          </a:xfrm>
        </p:grpSpPr>
        <p:sp>
          <p:nvSpPr>
            <p:cNvPr id="50" name="Oval 49">
              <a:extLst>
                <a:ext uri="{FF2B5EF4-FFF2-40B4-BE49-F238E27FC236}">
                  <a16:creationId xmlns:a16="http://schemas.microsoft.com/office/drawing/2014/main" id="{E3F8C8FF-C145-CBC8-8747-D42A5D83658E}"/>
                </a:ext>
              </a:extLst>
            </p:cNvPr>
            <p:cNvSpPr>
              <a:spLocks noChangeAspect="1"/>
            </p:cNvSpPr>
            <p:nvPr/>
          </p:nvSpPr>
          <p:spPr>
            <a:xfrm>
              <a:off x="7479145" y="4515297"/>
              <a:ext cx="914400" cy="912427"/>
            </a:xfrm>
            <a:prstGeom prst="ellipse">
              <a:avLst/>
            </a:prstGeom>
            <a:solidFill>
              <a:srgbClr val="F6BE00"/>
            </a:solidFill>
            <a:ln w="12700">
              <a:miter lim="400000"/>
            </a:ln>
          </p:spPr>
          <p:txBody>
            <a:bodyPr lIns="16002" tIns="16002" rIns="16002" bIns="16002" rtlCol="0" anchor="ctr"/>
            <a:lstStyle/>
            <a:p>
              <a:pPr algn="ctr" defTabSz="192024"/>
              <a:endParaRPr lang="en-US"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1" name="TextBox 50">
              <a:extLst>
                <a:ext uri="{FF2B5EF4-FFF2-40B4-BE49-F238E27FC236}">
                  <a16:creationId xmlns:a16="http://schemas.microsoft.com/office/drawing/2014/main" id="{F944B41B-D8D9-F6DE-CF2B-F79F23EBBB17}"/>
                </a:ext>
              </a:extLst>
            </p:cNvPr>
            <p:cNvSpPr txBox="1"/>
            <p:nvPr/>
          </p:nvSpPr>
          <p:spPr>
            <a:xfrm>
              <a:off x="7404428" y="4833011"/>
              <a:ext cx="1063834" cy="276999"/>
            </a:xfrm>
            <a:prstGeom prst="rect">
              <a:avLst/>
            </a:prstGeom>
          </p:spPr>
          <p:txBody>
            <a:bodyPr wrap="square" lIns="0" tIns="0" rIns="0" bIns="0" rtlCol="0" anchor="ctr">
              <a:spAutoFit/>
            </a:bodyPr>
            <a:lstStyle/>
            <a:p>
              <a:pPr marL="0" indent="0" algn="ctr">
                <a:buNone/>
              </a:pPr>
              <a:r>
                <a:rPr lang="en-US" b="1" kern="0" spc="-150" dirty="0">
                  <a:solidFill>
                    <a:schemeClr val="bg1"/>
                  </a:solidFill>
                </a:rPr>
                <a:t>acquisition</a:t>
              </a:r>
            </a:p>
          </p:txBody>
        </p:sp>
      </p:grpSp>
      <p:cxnSp>
        <p:nvCxnSpPr>
          <p:cNvPr id="15" name="Straight Arrow Connector 14">
            <a:extLst>
              <a:ext uri="{FF2B5EF4-FFF2-40B4-BE49-F238E27FC236}">
                <a16:creationId xmlns:a16="http://schemas.microsoft.com/office/drawing/2014/main" id="{4B88EB09-651B-09D9-D41C-F4EA044B99ED}"/>
              </a:ext>
            </a:extLst>
          </p:cNvPr>
          <p:cNvCxnSpPr>
            <a:cxnSpLocks/>
          </p:cNvCxnSpPr>
          <p:nvPr/>
        </p:nvCxnSpPr>
        <p:spPr>
          <a:xfrm flipV="1">
            <a:off x="11045566" y="4363393"/>
            <a:ext cx="621295" cy="1144408"/>
          </a:xfrm>
          <a:prstGeom prst="straightConnector1">
            <a:avLst/>
          </a:prstGeom>
          <a:ln w="47625">
            <a:solidFill>
              <a:srgbClr val="F6BE00"/>
            </a:solidFill>
            <a:tailEnd type="oval" w="lg" len="lg"/>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9CBFBA37-7124-5167-2F9D-48D5E65338AA}"/>
              </a:ext>
            </a:extLst>
          </p:cNvPr>
          <p:cNvGrpSpPr/>
          <p:nvPr/>
        </p:nvGrpSpPr>
        <p:grpSpPr>
          <a:xfrm>
            <a:off x="10498097" y="5019887"/>
            <a:ext cx="1063834" cy="912427"/>
            <a:chOff x="7404428" y="4515297"/>
            <a:chExt cx="1063834" cy="912427"/>
          </a:xfrm>
        </p:grpSpPr>
        <p:sp>
          <p:nvSpPr>
            <p:cNvPr id="29" name="Oval 28">
              <a:extLst>
                <a:ext uri="{FF2B5EF4-FFF2-40B4-BE49-F238E27FC236}">
                  <a16:creationId xmlns:a16="http://schemas.microsoft.com/office/drawing/2014/main" id="{E958C12C-B8DC-9311-1534-CD8F2A440830}"/>
                </a:ext>
              </a:extLst>
            </p:cNvPr>
            <p:cNvSpPr>
              <a:spLocks noChangeAspect="1"/>
            </p:cNvSpPr>
            <p:nvPr/>
          </p:nvSpPr>
          <p:spPr>
            <a:xfrm>
              <a:off x="7479145" y="4515297"/>
              <a:ext cx="914400" cy="912427"/>
            </a:xfrm>
            <a:prstGeom prst="ellipse">
              <a:avLst/>
            </a:prstGeom>
            <a:solidFill>
              <a:srgbClr val="F6BE00"/>
            </a:solidFill>
            <a:ln w="12700">
              <a:miter lim="400000"/>
            </a:ln>
          </p:spPr>
          <p:txBody>
            <a:bodyPr lIns="16002" tIns="16002" rIns="16002" bIns="16002" rtlCol="0" anchor="ctr"/>
            <a:lstStyle/>
            <a:p>
              <a:pPr algn="ctr" defTabSz="192024"/>
              <a:endParaRPr lang="en-US"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1" name="TextBox 30">
              <a:extLst>
                <a:ext uri="{FF2B5EF4-FFF2-40B4-BE49-F238E27FC236}">
                  <a16:creationId xmlns:a16="http://schemas.microsoft.com/office/drawing/2014/main" id="{C49DD3E3-8E56-F48E-F904-C52B7A7E365F}"/>
                </a:ext>
              </a:extLst>
            </p:cNvPr>
            <p:cNvSpPr txBox="1"/>
            <p:nvPr/>
          </p:nvSpPr>
          <p:spPr>
            <a:xfrm>
              <a:off x="7404428" y="4833011"/>
              <a:ext cx="1063834" cy="276999"/>
            </a:xfrm>
            <a:prstGeom prst="rect">
              <a:avLst/>
            </a:prstGeom>
          </p:spPr>
          <p:txBody>
            <a:bodyPr wrap="square" lIns="0" tIns="0" rIns="0" bIns="0" rtlCol="0" anchor="ctr">
              <a:spAutoFit/>
            </a:bodyPr>
            <a:lstStyle/>
            <a:p>
              <a:pPr marL="0" indent="0" algn="ctr">
                <a:buNone/>
              </a:pPr>
              <a:r>
                <a:rPr lang="en-US" b="1" kern="0" spc="-150" dirty="0">
                  <a:solidFill>
                    <a:schemeClr val="bg1"/>
                  </a:solidFill>
                </a:rPr>
                <a:t>acquisition</a:t>
              </a:r>
            </a:p>
          </p:txBody>
        </p:sp>
      </p:grpSp>
      <p:cxnSp>
        <p:nvCxnSpPr>
          <p:cNvPr id="23" name="Straight Arrow Connector 22">
            <a:extLst>
              <a:ext uri="{FF2B5EF4-FFF2-40B4-BE49-F238E27FC236}">
                <a16:creationId xmlns:a16="http://schemas.microsoft.com/office/drawing/2014/main" id="{22FFF621-213C-FE8C-11A0-77B3F6231110}"/>
              </a:ext>
            </a:extLst>
          </p:cNvPr>
          <p:cNvCxnSpPr>
            <a:cxnSpLocks/>
          </p:cNvCxnSpPr>
          <p:nvPr/>
        </p:nvCxnSpPr>
        <p:spPr>
          <a:xfrm flipV="1">
            <a:off x="9994733" y="4358948"/>
            <a:ext cx="1492481" cy="1148853"/>
          </a:xfrm>
          <a:prstGeom prst="straightConnector1">
            <a:avLst/>
          </a:prstGeom>
          <a:ln w="47625">
            <a:solidFill>
              <a:srgbClr val="0072DA"/>
            </a:solidFill>
            <a:tailEnd type="oval" w="lg" len="lg"/>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9CE36261-B215-8AF3-4DD7-7585B8BAAAA5}"/>
              </a:ext>
            </a:extLst>
          </p:cNvPr>
          <p:cNvGrpSpPr/>
          <p:nvPr/>
        </p:nvGrpSpPr>
        <p:grpSpPr>
          <a:xfrm>
            <a:off x="9514913" y="5051588"/>
            <a:ext cx="914400" cy="912427"/>
            <a:chOff x="9258508" y="2523890"/>
            <a:chExt cx="914400" cy="912427"/>
          </a:xfrm>
        </p:grpSpPr>
        <p:sp>
          <p:nvSpPr>
            <p:cNvPr id="35" name="Oval 34">
              <a:extLst>
                <a:ext uri="{FF2B5EF4-FFF2-40B4-BE49-F238E27FC236}">
                  <a16:creationId xmlns:a16="http://schemas.microsoft.com/office/drawing/2014/main" id="{C8F3A94F-55D4-57D9-DA74-CCCA71308808}"/>
                </a:ext>
              </a:extLst>
            </p:cNvPr>
            <p:cNvSpPr>
              <a:spLocks noChangeAspect="1"/>
            </p:cNvSpPr>
            <p:nvPr/>
          </p:nvSpPr>
          <p:spPr>
            <a:xfrm>
              <a:off x="9258508" y="2523890"/>
              <a:ext cx="914400" cy="912427"/>
            </a:xfrm>
            <a:prstGeom prst="ellipse">
              <a:avLst/>
            </a:prstGeom>
            <a:solidFill>
              <a:srgbClr val="0072DA"/>
            </a:solidFill>
            <a:ln w="12700">
              <a:miter lim="400000"/>
            </a:ln>
          </p:spPr>
          <p:txBody>
            <a:bodyPr lIns="16002" tIns="16002" rIns="16002" bIns="16002" rtlCol="0" anchor="ctr"/>
            <a:lstStyle/>
            <a:p>
              <a:pPr algn="ctr" defTabSz="192024"/>
              <a:endParaRPr lang="en-US">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6" name="TextBox 35">
              <a:extLst>
                <a:ext uri="{FF2B5EF4-FFF2-40B4-BE49-F238E27FC236}">
                  <a16:creationId xmlns:a16="http://schemas.microsoft.com/office/drawing/2014/main" id="{F148E3A8-E1E3-D22C-84C9-80B48262A351}"/>
                </a:ext>
              </a:extLst>
            </p:cNvPr>
            <p:cNvSpPr txBox="1"/>
            <p:nvPr/>
          </p:nvSpPr>
          <p:spPr>
            <a:xfrm>
              <a:off x="9409435" y="2841604"/>
              <a:ext cx="580462" cy="276999"/>
            </a:xfrm>
            <a:prstGeom prst="rect">
              <a:avLst/>
            </a:prstGeom>
          </p:spPr>
          <p:txBody>
            <a:bodyPr wrap="square" lIns="0" tIns="0" rIns="0" bIns="0" rtlCol="0" anchor="ctr">
              <a:spAutoFit/>
            </a:bodyPr>
            <a:lstStyle/>
            <a:p>
              <a:pPr marL="0" indent="0" algn="ctr">
                <a:buNone/>
              </a:pPr>
              <a:r>
                <a:rPr lang="en-US" b="1" kern="0" spc="-150" dirty="0">
                  <a:solidFill>
                    <a:schemeClr val="bg1"/>
                  </a:solidFill>
                </a:rPr>
                <a:t>exit</a:t>
              </a:r>
            </a:p>
          </p:txBody>
        </p:sp>
      </p:grpSp>
    </p:spTree>
    <p:extLst>
      <p:ext uri="{BB962C8B-B14F-4D97-AF65-F5344CB8AC3E}">
        <p14:creationId xmlns:p14="http://schemas.microsoft.com/office/powerpoint/2010/main" val="109489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16197-BDD2-4796-8D7D-0E72AC615B40}"/>
              </a:ext>
            </a:extLst>
          </p:cNvPr>
          <p:cNvSpPr txBox="1"/>
          <p:nvPr/>
        </p:nvSpPr>
        <p:spPr>
          <a:xfrm>
            <a:off x="5116286" y="5886187"/>
            <a:ext cx="2209800" cy="304800"/>
          </a:xfrm>
          <a:prstGeom prst="rect">
            <a:avLst/>
          </a:prstGeom>
          <a:noFill/>
        </p:spPr>
        <p:txBody>
          <a:bodyPr wrap="square" lIns="0" rIns="0" rtlCol="0">
            <a:noAutofit/>
          </a:bodyPr>
          <a:lstStyle/>
          <a:p>
            <a:pPr algn="ctr">
              <a:spcBef>
                <a:spcPts val="500"/>
              </a:spcBef>
              <a:spcAft>
                <a:spcPts val="300"/>
              </a:spcAft>
            </a:pPr>
            <a:r>
              <a:rPr lang="en-US" sz="1000" dirty="0"/>
              <a:t>*As of 3/31/2023</a:t>
            </a:r>
          </a:p>
        </p:txBody>
      </p:sp>
      <p:pic>
        <p:nvPicPr>
          <p:cNvPr id="8" name="chart">
            <a:extLst>
              <a:ext uri="{FF2B5EF4-FFF2-40B4-BE49-F238E27FC236}">
                <a16:creationId xmlns:a16="http://schemas.microsoft.com/office/drawing/2014/main" id="{8C22BE0D-8A1F-47C4-BB4B-8AEB0F1521A6}"/>
              </a:ext>
            </a:extLst>
          </p:cNvPr>
          <p:cNvPicPr>
            <a:picLocks noChangeAspect="1"/>
          </p:cNvPicPr>
          <p:nvPr/>
        </p:nvPicPr>
        <p:blipFill rotWithShape="1">
          <a:blip r:embed="rId3"/>
          <a:srcRect r="37726"/>
          <a:stretch/>
        </p:blipFill>
        <p:spPr>
          <a:xfrm>
            <a:off x="5920340" y="6094402"/>
            <a:ext cx="1254834" cy="323924"/>
          </a:xfrm>
          <a:prstGeom prst="rect">
            <a:avLst/>
          </a:prstGeom>
        </p:spPr>
      </p:pic>
      <p:sp>
        <p:nvSpPr>
          <p:cNvPr id="6" name="Title 5">
            <a:extLst>
              <a:ext uri="{FF2B5EF4-FFF2-40B4-BE49-F238E27FC236}">
                <a16:creationId xmlns:a16="http://schemas.microsoft.com/office/drawing/2014/main" id="{BD9B545A-6B49-BCC9-96DF-D41FA92CFB6A}"/>
              </a:ext>
            </a:extLst>
          </p:cNvPr>
          <p:cNvSpPr>
            <a:spLocks noGrp="1"/>
          </p:cNvSpPr>
          <p:nvPr>
            <p:ph type="title"/>
          </p:nvPr>
        </p:nvSpPr>
        <p:spPr/>
        <p:txBody>
          <a:bodyPr/>
          <a:lstStyle/>
          <a:p>
            <a:r>
              <a:rPr lang="en-US" i="0" dirty="0"/>
              <a:t>$10M+ MPL Verdicts</a:t>
            </a:r>
            <a:endParaRPr lang="en-US" dirty="0"/>
          </a:p>
        </p:txBody>
      </p:sp>
      <p:sp>
        <p:nvSpPr>
          <p:cNvPr id="4" name="TextBox 3">
            <a:extLst>
              <a:ext uri="{FF2B5EF4-FFF2-40B4-BE49-F238E27FC236}">
                <a16:creationId xmlns:a16="http://schemas.microsoft.com/office/drawing/2014/main" id="{90F2678A-0C10-C4FF-4A72-8B41CB02D22F}"/>
              </a:ext>
            </a:extLst>
          </p:cNvPr>
          <p:cNvSpPr txBox="1"/>
          <p:nvPr/>
        </p:nvSpPr>
        <p:spPr>
          <a:xfrm>
            <a:off x="5442859" y="6108290"/>
            <a:ext cx="575454" cy="230832"/>
          </a:xfrm>
          <a:prstGeom prst="rect">
            <a:avLst/>
          </a:prstGeom>
          <a:noFill/>
        </p:spPr>
        <p:txBody>
          <a:bodyPr wrap="square">
            <a:spAutoFit/>
          </a:bodyPr>
          <a:lstStyle/>
          <a:p>
            <a:r>
              <a:rPr lang="en-US" sz="900" dirty="0"/>
              <a:t>Source:</a:t>
            </a:r>
          </a:p>
        </p:txBody>
      </p:sp>
      <p:graphicFrame>
        <p:nvGraphicFramePr>
          <p:cNvPr id="2" name="Chart 1">
            <a:extLst>
              <a:ext uri="{FF2B5EF4-FFF2-40B4-BE49-F238E27FC236}">
                <a16:creationId xmlns:a16="http://schemas.microsoft.com/office/drawing/2014/main" id="{60E09C43-4802-3316-291A-CD659453D203}"/>
              </a:ext>
            </a:extLst>
          </p:cNvPr>
          <p:cNvGraphicFramePr/>
          <p:nvPr>
            <p:extLst>
              <p:ext uri="{D42A27DB-BD31-4B8C-83A1-F6EECF244321}">
                <p14:modId xmlns:p14="http://schemas.microsoft.com/office/powerpoint/2010/main" val="1976289083"/>
              </p:ext>
            </p:extLst>
          </p:nvPr>
        </p:nvGraphicFramePr>
        <p:xfrm>
          <a:off x="1330036" y="1143000"/>
          <a:ext cx="10099964" cy="47431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03487103"/>
      </p:ext>
    </p:extLst>
  </p:cSld>
  <p:clrMapOvr>
    <a:masterClrMapping/>
  </p:clrMapOvr>
</p:sld>
</file>

<file path=ppt/theme/theme1.xml><?xml version="1.0" encoding="utf-8"?>
<a:theme xmlns:a="http://schemas.openxmlformats.org/drawingml/2006/main" name="Office Theme">
  <a:themeElements>
    <a:clrScheme name="PRA">
      <a:dk1>
        <a:srgbClr val="000000"/>
      </a:dk1>
      <a:lt1>
        <a:srgbClr val="FFFFFF"/>
      </a:lt1>
      <a:dk2>
        <a:srgbClr val="85898C"/>
      </a:dk2>
      <a:lt2>
        <a:srgbClr val="E7E6E6"/>
      </a:lt2>
      <a:accent1>
        <a:srgbClr val="4FB94A"/>
      </a:accent1>
      <a:accent2>
        <a:srgbClr val="014169"/>
      </a:accent2>
      <a:accent3>
        <a:srgbClr val="156736"/>
      </a:accent3>
      <a:accent4>
        <a:srgbClr val="500878"/>
      </a:accent4>
      <a:accent5>
        <a:srgbClr val="F36C20"/>
      </a:accent5>
      <a:accent6>
        <a:srgbClr val="862633"/>
      </a:accent6>
      <a:hlink>
        <a:srgbClr val="0071DA"/>
      </a:hlink>
      <a:folHlink>
        <a:srgbClr val="00BFB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Assurance RM Template" id="{4B3DE2CE-31EB-1F4D-82DF-711149E0FA1F}" vid="{CDBBA55F-1975-EC45-A671-634921BC68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roassurance">
    <a:dk1>
      <a:sysClr val="windowText" lastClr="000000"/>
    </a:dk1>
    <a:lt1>
      <a:sysClr val="window" lastClr="FFFFFF"/>
    </a:lt1>
    <a:dk2>
      <a:srgbClr val="333333"/>
    </a:dk2>
    <a:lt2>
      <a:srgbClr val="E7E6E6"/>
    </a:lt2>
    <a:accent1>
      <a:srgbClr val="4FB94A"/>
    </a:accent1>
    <a:accent2>
      <a:srgbClr val="4D9E28"/>
    </a:accent2>
    <a:accent3>
      <a:srgbClr val="156736"/>
    </a:accent3>
    <a:accent4>
      <a:srgbClr val="666666"/>
    </a:accent4>
    <a:accent5>
      <a:srgbClr val="08AE4C"/>
    </a:accent5>
    <a:accent6>
      <a:srgbClr val="333333"/>
    </a:accent6>
    <a:hlink>
      <a:srgbClr val="4FB94A"/>
    </a:hlink>
    <a:folHlink>
      <a:srgbClr val="B8E3B6"/>
    </a:folHlink>
  </a:clrScheme>
  <a:fontScheme name="Custom 47">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proassurance">
    <a:dk1>
      <a:sysClr val="windowText" lastClr="000000"/>
    </a:dk1>
    <a:lt1>
      <a:sysClr val="window" lastClr="FFFFFF"/>
    </a:lt1>
    <a:dk2>
      <a:srgbClr val="333333"/>
    </a:dk2>
    <a:lt2>
      <a:srgbClr val="E7E6E6"/>
    </a:lt2>
    <a:accent1>
      <a:srgbClr val="4FB94A"/>
    </a:accent1>
    <a:accent2>
      <a:srgbClr val="4D9E28"/>
    </a:accent2>
    <a:accent3>
      <a:srgbClr val="156736"/>
    </a:accent3>
    <a:accent4>
      <a:srgbClr val="666666"/>
    </a:accent4>
    <a:accent5>
      <a:srgbClr val="08AE4C"/>
    </a:accent5>
    <a:accent6>
      <a:srgbClr val="333333"/>
    </a:accent6>
    <a:hlink>
      <a:srgbClr val="4FB94A"/>
    </a:hlink>
    <a:folHlink>
      <a:srgbClr val="B8E3B6"/>
    </a:folHlink>
  </a:clrScheme>
  <a:fontScheme name="Custom 47">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proassurance">
    <a:dk1>
      <a:sysClr val="windowText" lastClr="000000"/>
    </a:dk1>
    <a:lt1>
      <a:sysClr val="window" lastClr="FFFFFF"/>
    </a:lt1>
    <a:dk2>
      <a:srgbClr val="333333"/>
    </a:dk2>
    <a:lt2>
      <a:srgbClr val="E7E6E6"/>
    </a:lt2>
    <a:accent1>
      <a:srgbClr val="4FB94A"/>
    </a:accent1>
    <a:accent2>
      <a:srgbClr val="4D9E28"/>
    </a:accent2>
    <a:accent3>
      <a:srgbClr val="156736"/>
    </a:accent3>
    <a:accent4>
      <a:srgbClr val="666666"/>
    </a:accent4>
    <a:accent5>
      <a:srgbClr val="08AE4C"/>
    </a:accent5>
    <a:accent6>
      <a:srgbClr val="333333"/>
    </a:accent6>
    <a:hlink>
      <a:srgbClr val="4FB94A"/>
    </a:hlink>
    <a:folHlink>
      <a:srgbClr val="B8E3B6"/>
    </a:folHlink>
  </a:clrScheme>
  <a:fontScheme name="Custom 47">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56238</TotalTime>
  <Words>2780</Words>
  <Application>Microsoft Macintosh PowerPoint</Application>
  <PresentationFormat>Widescreen</PresentationFormat>
  <Paragraphs>396</Paragraphs>
  <Slides>15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Gill Sans</vt:lpstr>
      <vt:lpstr>System Font Regular</vt:lpstr>
      <vt:lpstr>Verdana</vt:lpstr>
      <vt:lpstr>Wingdings</vt:lpstr>
      <vt:lpstr>Office Theme</vt:lpstr>
      <vt:lpstr>MPL Industry Market Dynamics</vt:lpstr>
      <vt:lpstr>The MPL Market is Cyclical</vt:lpstr>
      <vt:lpstr>Nationwide MPL Combined Ratios</vt:lpstr>
      <vt:lpstr>Nationwide MPL Claim Severity</vt:lpstr>
      <vt:lpstr>Nationwide Med-Mal Payments Over $2 Million</vt:lpstr>
      <vt:lpstr>Shock Verdicts Fuel Social Inflation 2022 &amp; 2023 Shock Verdicts</vt:lpstr>
      <vt:lpstr>Warning Signs Indicate Market Turn</vt:lpstr>
      <vt:lpstr>Distress Signals...</vt:lpstr>
      <vt:lpstr>$10M+ MPL Verdicts</vt:lpstr>
      <vt:lpstr>$25M+ MPL Verdicts</vt:lpstr>
      <vt:lpstr>$50M+ MPL Verdicts</vt:lpstr>
      <vt:lpstr>$100M+ MPL Verdicts</vt:lpstr>
      <vt:lpstr>MPL Large Verdicts</vt:lpstr>
      <vt:lpstr>Industry Severity: After a pause due to COVID frequency is normalizing and severity is increasing</vt:lpstr>
      <vt:lpstr>Medical Malpractice Payment Ranges Heat Map</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ProAssurance Risk Management Webinar Template</dc:title>
  <dc:subject/>
  <dc:creator>Cools, Brian</dc:creator>
  <cp:keywords/>
  <dc:description/>
  <cp:lastModifiedBy>Knickerbocker, Andrew</cp:lastModifiedBy>
  <cp:revision>241</cp:revision>
  <dcterms:created xsi:type="dcterms:W3CDTF">2021-12-29T18:46:31Z</dcterms:created>
  <dcterms:modified xsi:type="dcterms:W3CDTF">2023-11-15T13:59:44Z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296534055</vt:i4>
  </property>
  <property fmtid="{D5CDD505-2E9C-101B-9397-08002B2CF9AE}" pid="3" name="_NewReviewCycle">
    <vt:lpwstr/>
  </property>
  <property fmtid="{D5CDD505-2E9C-101B-9397-08002B2CF9AE}" pid="4" name="_EmailSubject">
    <vt:lpwstr>Lifeline Medical Associates, LLC</vt:lpwstr>
  </property>
  <property fmtid="{D5CDD505-2E9C-101B-9397-08002B2CF9AE}" pid="5" name="_AuthorEmail">
    <vt:lpwstr>williamashley@proassurance.com</vt:lpwstr>
  </property>
  <property fmtid="{D5CDD505-2E9C-101B-9397-08002B2CF9AE}" pid="6" name="_AuthorEmailDisplayName">
    <vt:lpwstr>Ashley, William</vt:lpwstr>
  </property>
  <property fmtid="{D5CDD505-2E9C-101B-9397-08002B2CF9AE}" pid="7" name="_PreviousAdHocReviewCycleID">
    <vt:i4>666725147</vt:i4>
  </property>
</Properties>
</file>